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8" r:id="rId2"/>
    <p:sldId id="429" r:id="rId3"/>
    <p:sldId id="405" r:id="rId4"/>
    <p:sldId id="417" r:id="rId5"/>
    <p:sldId id="407" r:id="rId6"/>
    <p:sldId id="416" r:id="rId7"/>
    <p:sldId id="415" r:id="rId8"/>
    <p:sldId id="428" r:id="rId9"/>
    <p:sldId id="427" r:id="rId10"/>
    <p:sldId id="413" r:id="rId11"/>
    <p:sldId id="418" r:id="rId12"/>
    <p:sldId id="419" r:id="rId13"/>
    <p:sldId id="435" r:id="rId14"/>
    <p:sldId id="434" r:id="rId15"/>
    <p:sldId id="408" r:id="rId16"/>
    <p:sldId id="424" r:id="rId17"/>
    <p:sldId id="423" r:id="rId18"/>
    <p:sldId id="422" r:id="rId19"/>
    <p:sldId id="426" r:id="rId20"/>
    <p:sldId id="425" r:id="rId21"/>
    <p:sldId id="430" r:id="rId22"/>
    <p:sldId id="432" r:id="rId23"/>
    <p:sldId id="431" r:id="rId24"/>
    <p:sldId id="433" r:id="rId25"/>
    <p:sldId id="436" r:id="rId26"/>
    <p:sldId id="437" r:id="rId27"/>
    <p:sldId id="440" r:id="rId28"/>
    <p:sldId id="439" r:id="rId29"/>
    <p:sldId id="263" r:id="rId30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B2B2"/>
    <a:srgbClr val="AB2328"/>
    <a:srgbClr val="EA0000"/>
    <a:srgbClr val="EF3340"/>
    <a:srgbClr val="D227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089CBA2-04EB-45A8-8776-985DA534918A}" v="97" dt="2023-10-08T11:21:56.45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732923-9ABB-456D-B857-F0393A5A4FE4}" type="datetimeFigureOut">
              <a:rPr lang="pl-PL" smtClean="0"/>
              <a:t>12.10.2023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C01310-F022-4A8D-870E-223B72F4F76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82360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pl-PL" smtClean="0"/>
              <a:t>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793550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pl-PL" smtClean="0"/>
              <a:t>12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731986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pl-PL" smtClean="0"/>
              <a:t>13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028203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pl-PL" smtClean="0"/>
              <a:t>14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17032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pl-PL" smtClean="0"/>
              <a:t>15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563809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pl-PL" smtClean="0"/>
              <a:t>16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690019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pl-PL" smtClean="0"/>
              <a:t>17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601348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pl-PL" smtClean="0"/>
              <a:t>18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596649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pl-PL" smtClean="0"/>
              <a:t>19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386572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pl-PL" smtClean="0"/>
              <a:t>20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558821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pl-PL" smtClean="0"/>
              <a:t>21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945283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pl-PL" smtClean="0"/>
              <a:t>4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464928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pl-PL" smtClean="0"/>
              <a:t>22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309443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pl-PL" smtClean="0"/>
              <a:t>23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392068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pl-PL" smtClean="0"/>
              <a:t>24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75063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pl-PL" smtClean="0"/>
              <a:t>25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286140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pl-PL" smtClean="0"/>
              <a:t>26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606577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pl-PL" smtClean="0"/>
              <a:t>27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934270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pl-PL" smtClean="0"/>
              <a:t>28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415702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pl-PL" smtClean="0"/>
              <a:t>5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961082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pl-PL" smtClean="0"/>
              <a:t>6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957236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pl-PL" smtClean="0"/>
              <a:t>7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289918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pl-PL" smtClean="0"/>
              <a:t>8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1876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pl-PL" smtClean="0"/>
              <a:t>9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544027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pl-PL" smtClean="0"/>
              <a:t>10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491654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pl-PL" smtClean="0"/>
              <a:t>11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75645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0BEEA1E-866F-4B35-B62D-D9EF4B87D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4E489C41-9BBA-4BAF-B90F-1AC88DE799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AD10D9B-5B6B-4EC7-B503-FE6E9A6BE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B043D-8203-452F-8E42-90B31763E82C}" type="datetimeFigureOut">
              <a:rPr lang="pl-PL" smtClean="0"/>
              <a:pPr/>
              <a:t>12.10.2023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EB0362A-6CE3-48B4-B36D-EB7715323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6659BA5-5CAD-4F7F-902A-C59004436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309D-5595-417F-9744-081FCB9441A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927684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1CB25D9-3AB5-4993-A479-9446F9A84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330B168F-497A-4999-B890-05FE2F31F7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0776E88-8D6B-4B71-B307-F76A728AD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B043D-8203-452F-8E42-90B31763E82C}" type="datetimeFigureOut">
              <a:rPr lang="pl-PL" smtClean="0"/>
              <a:pPr/>
              <a:t>12.10.2023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3EF1B6C-7354-4CE1-B4F3-790CB3379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9E319C0-6606-4E1E-A0DE-98339DEA1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309D-5595-417F-9744-081FCB9441A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06040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62015B14-245D-4867-BF13-F0C29B9A1C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F2A23A25-17F8-4F79-957C-FCC57D5BA9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936CB99-BE84-432C-8FB9-9B31024B6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B043D-8203-452F-8E42-90B31763E82C}" type="datetimeFigureOut">
              <a:rPr lang="pl-PL" smtClean="0"/>
              <a:pPr/>
              <a:t>12.10.2023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8233E7A-89C4-4745-9FBB-59849F30A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9DA5C34-12E8-43A2-AB26-96ECD4F86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309D-5595-417F-9744-081FCB9441A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167516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uży obraz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000" y="3517901"/>
            <a:ext cx="6012000" cy="1409700"/>
          </a:xfrm>
          <a:solidFill>
            <a:schemeClr val="tx1"/>
          </a:solidFill>
        </p:spPr>
        <p:txBody>
          <a:bodyPr lIns="288000" rIns="432000" bIns="144000" rtlCol="0" anchor="b"/>
          <a:lstStyle>
            <a:lvl1pPr algn="r">
              <a:defRPr sz="4200" spc="-150">
                <a:solidFill>
                  <a:schemeClr val="bg1"/>
                </a:solidFill>
              </a:defRPr>
            </a:lvl1pPr>
          </a:lstStyle>
          <a:p>
            <a:pPr rtl="0"/>
            <a:r>
              <a:rPr lang="pl-PL" dirty="0"/>
              <a:t>Kliknij, aby edytować </a:t>
            </a:r>
            <a:br>
              <a:rPr lang="pl-PL" dirty="0"/>
            </a:br>
            <a:r>
              <a:rPr lang="pl-PL" dirty="0"/>
              <a:t>Styl wzorca tytułu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000" y="4927600"/>
            <a:ext cx="6012000" cy="1845743"/>
          </a:xfrm>
          <a:solidFill>
            <a:schemeClr val="tx1">
              <a:lumMod val="85000"/>
              <a:lumOff val="15000"/>
            </a:schemeClr>
          </a:solidFill>
        </p:spPr>
        <p:txBody>
          <a:bodyPr lIns="288000" tIns="144000" rIns="432000" rtlCol="0"/>
          <a:lstStyle>
            <a:lvl1pPr marL="0" indent="0" algn="r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l-PL"/>
              <a:t>Kliknij, aby edytować styl wzorca podtytułu</a:t>
            </a:r>
            <a:endParaRPr lang="pl-PL" dirty="0"/>
          </a:p>
        </p:txBody>
      </p:sp>
      <p:sp>
        <p:nvSpPr>
          <p:cNvPr id="5" name="Numer slajdu — symbol zastępczy 4">
            <a:extLst>
              <a:ext uri="{FF2B5EF4-FFF2-40B4-BE49-F238E27FC236}">
                <a16:creationId xmlns:a16="http://schemas.microsoft.com/office/drawing/2014/main" id="{B9994FE7-F6B5-D34D-B846-52B81F6F60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6989E631-FFE0-4842-9C8D-2977AD46DA07}"/>
              </a:ext>
            </a:extLst>
          </p:cNvPr>
          <p:cNvSpPr txBox="1"/>
          <p:nvPr userDrawn="1"/>
        </p:nvSpPr>
        <p:spPr>
          <a:xfrm>
            <a:off x="5861957" y="6613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 rtl="0"/>
            <a:endParaRPr lang="pl-PL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2" name="Obraz — symbol zastępczy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4000" y="86714"/>
            <a:ext cx="6009285" cy="3431187"/>
          </a:xfrm>
          <a:solidFill>
            <a:srgbClr val="333333"/>
          </a:solidFill>
        </p:spPr>
        <p:txBody>
          <a:bodyPr lIns="0" tIns="0" rtlCol="0" anchor="ctr"/>
          <a:lstStyle>
            <a:lvl1pPr marL="0" indent="0" algn="ctr">
              <a:buNone/>
              <a:defRPr sz="1100" i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pl-PL" dirty="0"/>
              <a:t>W tym miejscu wstaw lub przeciągnij i upuść obraz</a:t>
            </a:r>
          </a:p>
        </p:txBody>
      </p:sp>
      <p:sp>
        <p:nvSpPr>
          <p:cNvPr id="16" name="Zawartość — symbol zastępczy 2">
            <a:extLst>
              <a:ext uri="{FF2B5EF4-FFF2-40B4-BE49-F238E27FC236}">
                <a16:creationId xmlns:a16="http://schemas.microsoft.com/office/drawing/2014/main" id="{ED5F0C9D-A08F-4539-BA26-61D24BBE6E9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464300" y="1152000"/>
            <a:ext cx="5307700" cy="4680000"/>
          </a:xfrm>
        </p:spPr>
        <p:txBody>
          <a:bodyPr rtlCol="0"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17029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E5C6B74-9768-4758-8C16-EEF21F8BF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901CB9C-2333-4B1A-8916-040B632B63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7E13604-8261-4DB0-8526-F432430C6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B043D-8203-452F-8E42-90B31763E82C}" type="datetimeFigureOut">
              <a:rPr lang="pl-PL" smtClean="0"/>
              <a:pPr/>
              <a:t>12.10.2023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8A9675D-00A0-42A9-8881-8AD9FF1BA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C8A9FFA-C256-490A-9AB8-AE0F4D694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309D-5595-417F-9744-081FCB9441A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63022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F50DAAA-07E7-4E25-89A5-760A84264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EB866C8-FF0E-4933-B6B7-E542B45184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07FE42E-9812-4A4B-B3BE-E51D3815E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B043D-8203-452F-8E42-90B31763E82C}" type="datetimeFigureOut">
              <a:rPr lang="pl-PL" smtClean="0"/>
              <a:pPr/>
              <a:t>12.10.2023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B438B14-CCA7-4263-94FD-8BE504432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864AB64-4B0B-4078-85A8-641E81B4A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309D-5595-417F-9744-081FCB9441A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3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1F51FD7-0067-42F6-946B-94A9A3492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29807F4-F3BD-4500-B434-D9545BDB1A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71D8297B-9693-46BA-8E78-686562BECC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64B04528-BF30-4B12-87BE-2A2151350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B043D-8203-452F-8E42-90B31763E82C}" type="datetimeFigureOut">
              <a:rPr lang="pl-PL" smtClean="0"/>
              <a:pPr/>
              <a:t>12.10.2023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9A14AC98-D521-4D62-8949-E5EB4325C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F6E6DC57-8D13-44D9-8FCE-6A9DF56B0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309D-5595-417F-9744-081FCB9441A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33904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B2E3660-72C2-4D04-80E8-D92D33D9F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246ABD3-AD95-45BE-8823-70E07F60D3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A8554AA2-E8E0-4FD5-865A-861556D34B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118CF4B3-B250-47D9-84A9-7249841D3A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5D4C2D6B-A396-4723-863A-C3BBE213C4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F7495E24-C49E-4A86-8248-F436D01BF6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B043D-8203-452F-8E42-90B31763E82C}" type="datetimeFigureOut">
              <a:rPr lang="pl-PL" smtClean="0"/>
              <a:pPr/>
              <a:t>12.10.2023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1C0FA15A-8BF3-4ABA-9392-687C55AC9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7EFCC732-639F-42D2-B423-629E2D801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309D-5595-417F-9744-081FCB9441A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20960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79D994C-983C-4FAE-96F6-78D4424D7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FF27B180-2FB6-4A00-81FD-D62D65A66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B043D-8203-452F-8E42-90B31763E82C}" type="datetimeFigureOut">
              <a:rPr lang="pl-PL" smtClean="0"/>
              <a:pPr/>
              <a:t>12.10.2023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5AC4593E-86A2-48AC-B166-240FF5774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A380890F-EEEC-475B-B2A7-A80856E0F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309D-5595-417F-9744-081FCB9441A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33326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8F5C757C-4213-4AF4-8118-4B6BF64B4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B043D-8203-452F-8E42-90B31763E82C}" type="datetimeFigureOut">
              <a:rPr lang="pl-PL" smtClean="0"/>
              <a:pPr/>
              <a:t>12.10.2023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3A07E474-0B7D-4633-8A06-434371C8F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3F372255-76CE-4AB9-902C-736C10A78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309D-5595-417F-9744-081FCB9441A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88291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F70A40A-C05E-4C9E-9C9C-8CF7AC3EC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9BFBA05-A066-4DD5-B6AA-E6347034C3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049B2D20-620D-45DB-9760-D35B1C241B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B63A57F1-519A-4ABA-8A2C-AA242A1C5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B043D-8203-452F-8E42-90B31763E82C}" type="datetimeFigureOut">
              <a:rPr lang="pl-PL" smtClean="0"/>
              <a:pPr/>
              <a:t>12.10.2023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B9467FA8-A90B-4B1D-AB0C-F15B0C14A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7E1262D1-BAD6-4C75-B103-3FED1DACA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309D-5595-417F-9744-081FCB9441A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36989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BC92DE6-F530-4E68-9AC6-833D99AED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F4227E26-B5EE-4322-961E-5360004376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A7B27BA9-AE63-486C-A434-BBF50CABFC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9C5AE216-FC72-4818-AAD1-CE8A22D5E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B043D-8203-452F-8E42-90B31763E82C}" type="datetimeFigureOut">
              <a:rPr lang="pl-PL" smtClean="0"/>
              <a:pPr/>
              <a:t>12.10.2023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6A4474CD-B880-4FD9-AEA8-25266573B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07575354-BF12-4934-8388-D84793DFF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309D-5595-417F-9744-081FCB9441A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978009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tif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A7892103-4D63-441E-82A5-CEC0C5CD1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0368425-BA57-45BE-936F-4E0256985E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D4FAADF-1184-402F-8F75-CDBB69E312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B043D-8203-452F-8E42-90B31763E82C}" type="datetimeFigureOut">
              <a:rPr lang="pl-PL" smtClean="0"/>
              <a:pPr/>
              <a:t>12.10.2023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395319C-AED7-4F2B-B37C-C586174C69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2515C1A-7753-4BA0-9FE6-644210986F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35309D-5595-417F-9744-081FCB9441A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92383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0.jp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jpg"/><Relationship Id="rId11" Type="http://schemas.openxmlformats.org/officeDocument/2006/relationships/image" Target="../media/image28.jpg"/><Relationship Id="rId5" Type="http://schemas.openxmlformats.org/officeDocument/2006/relationships/image" Target="../media/image22.jpg"/><Relationship Id="rId10" Type="http://schemas.openxmlformats.org/officeDocument/2006/relationships/image" Target="../media/image27.png"/><Relationship Id="rId4" Type="http://schemas.openxmlformats.org/officeDocument/2006/relationships/image" Target="../media/image21.jpg"/><Relationship Id="rId9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ebp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dtytuł 2"/>
          <p:cNvSpPr txBox="1">
            <a:spLocks/>
          </p:cNvSpPr>
          <p:nvPr/>
        </p:nvSpPr>
        <p:spPr>
          <a:xfrm>
            <a:off x="1118636" y="1729887"/>
            <a:ext cx="7810210" cy="23908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l-PL" sz="4000" i="1" dirty="0">
                <a:latin typeface="Museo 700" pitchFamily="50" charset="-18"/>
              </a:rPr>
              <a:t>Najlepsze praktyki 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l-PL" sz="4000" i="1" dirty="0">
                <a:latin typeface="Museo 700" pitchFamily="50" charset="-18"/>
              </a:rPr>
              <a:t>na rzecz poprawy jakości powietrza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l-PL" sz="4000" i="1" dirty="0">
                <a:latin typeface="Museo 700" pitchFamily="50" charset="-18"/>
              </a:rPr>
              <a:t>w Gminie Grodzisk Mazowiecki 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pl-PL" sz="4400" i="1" dirty="0">
              <a:latin typeface="Museo 700" pitchFamily="50" charset="-18"/>
            </a:endParaRP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l-PL" sz="3200" i="1" dirty="0">
                <a:solidFill>
                  <a:srgbClr val="FF0000"/>
                </a:solidFill>
                <a:latin typeface="Museo100"/>
              </a:rPr>
              <a:t>od 01.01.2021 - obecnie</a:t>
            </a:r>
            <a:endParaRPr kumimoji="0" lang="pl-PL" sz="320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useo10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CB1D87D-E475-451A-B36C-E4A4F63609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20591" y="609186"/>
            <a:ext cx="9284756" cy="879980"/>
          </a:xfrm>
          <a:solidFill>
            <a:srgbClr val="AB2328"/>
          </a:solidFill>
        </p:spPr>
        <p:txBody>
          <a:bodyPr rtlCol="0">
            <a:normAutofit/>
          </a:bodyPr>
          <a:lstStyle/>
          <a:p>
            <a:pPr algn="l" rtl="0"/>
            <a:r>
              <a:rPr lang="pl-PL" i="1" dirty="0">
                <a:latin typeface="Museo 100"/>
              </a:rPr>
              <a:t>Pikniki Ekologiczne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6F3BC5BA-C6F4-DF82-617E-077ADAA36683}"/>
              </a:ext>
            </a:extLst>
          </p:cNvPr>
          <p:cNvSpPr txBox="1"/>
          <p:nvPr/>
        </p:nvSpPr>
        <p:spPr>
          <a:xfrm>
            <a:off x="2020591" y="1726536"/>
            <a:ext cx="9851941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Organizacja Pikników Ekologicznych jako forma „wyjścia” do mieszkańców z informacją o dobrych praktykach ekologicznych.</a:t>
            </a:r>
          </a:p>
          <a:p>
            <a:endParaRPr lang="pl-PL" dirty="0"/>
          </a:p>
          <a:p>
            <a:r>
              <a:rPr lang="pl-PL" dirty="0"/>
              <a:t>Uczestnicy Eko Pikników mogli wziąć udział w prelekcjach ekologicznych, zapoznać się z ofertą gminnych dotacji w zakresie wymiany pieca węglowego, przyłącza gazowego i Programu Czyste Powietrze. </a:t>
            </a:r>
          </a:p>
          <a:p>
            <a:endParaRPr lang="pl-PL" dirty="0"/>
          </a:p>
          <a:p>
            <a:r>
              <a:rPr lang="pl-PL" dirty="0"/>
              <a:t>Pikniki w 2023 r. organizowane były w dniach:</a:t>
            </a:r>
          </a:p>
          <a:p>
            <a:endParaRPr lang="pl-PL" dirty="0"/>
          </a:p>
          <a:p>
            <a:r>
              <a:rPr lang="pl-PL" dirty="0"/>
              <a:t>- 14.05.2023</a:t>
            </a:r>
          </a:p>
          <a:p>
            <a:r>
              <a:rPr lang="pl-PL" dirty="0"/>
              <a:t>- 17.06.2023</a:t>
            </a:r>
          </a:p>
          <a:p>
            <a:r>
              <a:rPr lang="pl-PL" dirty="0"/>
              <a:t>- 24.06.2023</a:t>
            </a:r>
          </a:p>
          <a:p>
            <a:r>
              <a:rPr lang="pl-PL" dirty="0"/>
              <a:t>- 22.07.2023</a:t>
            </a:r>
          </a:p>
          <a:p>
            <a:r>
              <a:rPr lang="pl-PL" dirty="0"/>
              <a:t>- 02.09.2023</a:t>
            </a:r>
          </a:p>
          <a:p>
            <a:r>
              <a:rPr lang="pl-PL" dirty="0"/>
              <a:t>- 16.09.2023</a:t>
            </a:r>
          </a:p>
          <a:p>
            <a:endParaRPr lang="pl-PL" dirty="0"/>
          </a:p>
        </p:txBody>
      </p:sp>
      <p:pic>
        <p:nvPicPr>
          <p:cNvPr id="6" name="Obraz 5" descr="Obraz zawierający ubrania, obuwie, dżinsy, osoba&#10;&#10;Opis wygenerowany automatycznie">
            <a:extLst>
              <a:ext uri="{FF2B5EF4-FFF2-40B4-BE49-F238E27FC236}">
                <a16:creationId xmlns:a16="http://schemas.microsoft.com/office/drawing/2014/main" id="{152DE249-5091-FC78-61A8-C98ECBBE89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6" t="2866" r="1709" b="2381"/>
          <a:stretch/>
        </p:blipFill>
        <p:spPr>
          <a:xfrm>
            <a:off x="3481091" y="3851028"/>
            <a:ext cx="3902540" cy="2536072"/>
          </a:xfrm>
          <a:prstGeom prst="rect">
            <a:avLst/>
          </a:prstGeom>
        </p:spPr>
      </p:pic>
      <p:pic>
        <p:nvPicPr>
          <p:cNvPr id="9" name="Obraz 8" descr="Obraz zawierający tekst, ubrania, Ludzka twarz, osoba&#10;&#10;Opis wygenerowany automatycznie">
            <a:extLst>
              <a:ext uri="{FF2B5EF4-FFF2-40B4-BE49-F238E27FC236}">
                <a16:creationId xmlns:a16="http://schemas.microsoft.com/office/drawing/2014/main" id="{B3EC69A0-1EDC-3501-1FA1-5979568CB7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9409" y="3352800"/>
            <a:ext cx="4320558" cy="345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2424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CB1D87D-E475-451A-B36C-E4A4F63609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20591" y="609186"/>
            <a:ext cx="9284756" cy="879980"/>
          </a:xfrm>
          <a:solidFill>
            <a:srgbClr val="AB2328"/>
          </a:solidFill>
        </p:spPr>
        <p:txBody>
          <a:bodyPr rtlCol="0">
            <a:normAutofit/>
          </a:bodyPr>
          <a:lstStyle/>
          <a:p>
            <a:pPr algn="l" rtl="0"/>
            <a:r>
              <a:rPr lang="pl-PL" i="1" dirty="0">
                <a:latin typeface="Museo 100"/>
              </a:rPr>
              <a:t>Edukacja ekologiczna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6F3BC5BA-C6F4-DF82-617E-077ADAA36683}"/>
              </a:ext>
            </a:extLst>
          </p:cNvPr>
          <p:cNvSpPr txBox="1"/>
          <p:nvPr/>
        </p:nvSpPr>
        <p:spPr>
          <a:xfrm>
            <a:off x="2020591" y="1934447"/>
            <a:ext cx="304126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Dystrybucja publikacji wydanej przez Urząd Miejski </a:t>
            </a:r>
          </a:p>
          <a:p>
            <a:r>
              <a:rPr lang="pl-PL" dirty="0"/>
              <a:t>w Grodzisku Mazowieckim </a:t>
            </a:r>
          </a:p>
          <a:p>
            <a:r>
              <a:rPr lang="pl-PL" dirty="0"/>
              <a:t>o tematyce ochrony powietrza </a:t>
            </a:r>
          </a:p>
          <a:p>
            <a:r>
              <a:rPr lang="pl-PL" dirty="0"/>
              <a:t>skierowanej do najmłodszych. </a:t>
            </a:r>
          </a:p>
        </p:txBody>
      </p:sp>
      <p:pic>
        <p:nvPicPr>
          <p:cNvPr id="10" name="Obraz 9" descr="Obraz zawierający tekst, Balon na gorące powietrze, balon, statek powietrzny&#10;&#10;Opis wygenerowany automatycznie">
            <a:extLst>
              <a:ext uri="{FF2B5EF4-FFF2-40B4-BE49-F238E27FC236}">
                <a16:creationId xmlns:a16="http://schemas.microsoft.com/office/drawing/2014/main" id="{AED0EE17-49E1-19DA-DA09-7A57F63728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3662">
            <a:off x="8489333" y="722000"/>
            <a:ext cx="3047220" cy="4369526"/>
          </a:xfrm>
          <a:prstGeom prst="rect">
            <a:avLst/>
          </a:prstGeom>
          <a:ln>
            <a:solidFill>
              <a:srgbClr val="B2B2B2"/>
            </a:solidFill>
          </a:ln>
        </p:spPr>
      </p:pic>
      <p:pic>
        <p:nvPicPr>
          <p:cNvPr id="12" name="Obraz 11" descr="Obraz zawierający tekst, Balon na gorące powietrze, ilustracja, kreskówka&#10;&#10;Opis wygenerowany automatycznie">
            <a:extLst>
              <a:ext uri="{FF2B5EF4-FFF2-40B4-BE49-F238E27FC236}">
                <a16:creationId xmlns:a16="http://schemas.microsoft.com/office/drawing/2014/main" id="{E76CDB94-78ED-CBE5-26AB-F7128CC3B6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122" y="1650873"/>
            <a:ext cx="3337888" cy="4762275"/>
          </a:xfrm>
          <a:prstGeom prst="rect">
            <a:avLst/>
          </a:prstGeom>
          <a:ln>
            <a:solidFill>
              <a:srgbClr val="B2B2B2"/>
            </a:solidFill>
          </a:ln>
        </p:spPr>
      </p:pic>
      <p:pic>
        <p:nvPicPr>
          <p:cNvPr id="14" name="Obraz 13" descr="Obraz zawierający Pojazd lądowy, koło, tekst, pojazd&#10;&#10;Opis wygenerowany automatycznie">
            <a:extLst>
              <a:ext uri="{FF2B5EF4-FFF2-40B4-BE49-F238E27FC236}">
                <a16:creationId xmlns:a16="http://schemas.microsoft.com/office/drawing/2014/main" id="{A5532921-7C77-7526-6F77-51CEC44926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2343">
            <a:off x="2244446" y="3601868"/>
            <a:ext cx="2059233" cy="2972306"/>
          </a:xfrm>
          <a:prstGeom prst="rect">
            <a:avLst/>
          </a:prstGeom>
          <a:ln>
            <a:solidFill>
              <a:srgbClr val="B2B2B2"/>
            </a:solidFill>
          </a:ln>
        </p:spPr>
      </p:pic>
    </p:spTree>
    <p:extLst>
      <p:ext uri="{BB962C8B-B14F-4D97-AF65-F5344CB8AC3E}">
        <p14:creationId xmlns:p14="http://schemas.microsoft.com/office/powerpoint/2010/main" val="42596725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CB1D87D-E475-451A-B36C-E4A4F63609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66803" y="402845"/>
            <a:ext cx="9284756" cy="879980"/>
          </a:xfrm>
          <a:solidFill>
            <a:srgbClr val="AB2328"/>
          </a:solidFill>
        </p:spPr>
        <p:txBody>
          <a:bodyPr rtlCol="0">
            <a:normAutofit/>
          </a:bodyPr>
          <a:lstStyle/>
          <a:p>
            <a:pPr algn="l" rtl="0"/>
            <a:r>
              <a:rPr lang="pl-PL" i="1" dirty="0">
                <a:latin typeface="Museo 100"/>
              </a:rPr>
              <a:t>Edukacja ekologiczna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6F3BC5BA-C6F4-DF82-617E-077ADAA36683}"/>
              </a:ext>
            </a:extLst>
          </p:cNvPr>
          <p:cNvSpPr txBox="1"/>
          <p:nvPr/>
        </p:nvSpPr>
        <p:spPr>
          <a:xfrm>
            <a:off x="2245053" y="1492077"/>
            <a:ext cx="83839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dirty="0"/>
              <a:t>W publikacji najmłodsi znajdują  wiele istotnych informacji na temat ochrony powietrza z elementami dobrej zabawy.</a:t>
            </a:r>
          </a:p>
        </p:txBody>
      </p:sp>
      <p:pic>
        <p:nvPicPr>
          <p:cNvPr id="5" name="Obraz 4" descr="Obraz zawierający tekst, zrzut ekranu, plakat, projekt graficzny&#10;&#10;Opis wygenerowany automatycznie">
            <a:extLst>
              <a:ext uri="{FF2B5EF4-FFF2-40B4-BE49-F238E27FC236}">
                <a16:creationId xmlns:a16="http://schemas.microsoft.com/office/drawing/2014/main" id="{D0B3C179-5541-E2E6-B357-FDD553620D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2354">
            <a:off x="387838" y="2113755"/>
            <a:ext cx="1843210" cy="2630488"/>
          </a:xfrm>
          <a:prstGeom prst="rect">
            <a:avLst/>
          </a:prstGeom>
        </p:spPr>
      </p:pic>
      <p:pic>
        <p:nvPicPr>
          <p:cNvPr id="7" name="Obraz 6" descr="Obraz zawierający tekst, dom, ilustracja, na wolnym powietrzu&#10;&#10;Opis wygenerowany automatycznie">
            <a:extLst>
              <a:ext uri="{FF2B5EF4-FFF2-40B4-BE49-F238E27FC236}">
                <a16:creationId xmlns:a16="http://schemas.microsoft.com/office/drawing/2014/main" id="{1114D4DA-F5E7-D3EF-FA2D-C426D9A779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5602">
            <a:off x="2478968" y="1998637"/>
            <a:ext cx="1995716" cy="2860724"/>
          </a:xfrm>
          <a:prstGeom prst="rect">
            <a:avLst/>
          </a:prstGeom>
        </p:spPr>
      </p:pic>
      <p:pic>
        <p:nvPicPr>
          <p:cNvPr id="9" name="Obraz 8" descr="Obraz zawierający tekst, zrzut ekranu, krąg, Grafika&#10;&#10;Opis wygenerowany automatycznie">
            <a:extLst>
              <a:ext uri="{FF2B5EF4-FFF2-40B4-BE49-F238E27FC236}">
                <a16:creationId xmlns:a16="http://schemas.microsoft.com/office/drawing/2014/main" id="{9567A6E1-C38D-10B4-087B-CC66679F26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7428" flipH="1">
            <a:off x="6230008" y="4657229"/>
            <a:ext cx="1442053" cy="2049106"/>
          </a:xfrm>
          <a:prstGeom prst="rect">
            <a:avLst/>
          </a:prstGeom>
        </p:spPr>
      </p:pic>
      <p:pic>
        <p:nvPicPr>
          <p:cNvPr id="13" name="Obraz 12" descr="Obraz zawierający tekst, książka, owoce, ilustracja&#10;&#10;Opis wygenerowany automatycznie">
            <a:extLst>
              <a:ext uri="{FF2B5EF4-FFF2-40B4-BE49-F238E27FC236}">
                <a16:creationId xmlns:a16="http://schemas.microsoft.com/office/drawing/2014/main" id="{BBFAAB7A-06DC-C401-3366-728FA8F3E2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85866" y="1686214"/>
            <a:ext cx="2338628" cy="3363686"/>
          </a:xfrm>
          <a:prstGeom prst="rect">
            <a:avLst/>
          </a:prstGeom>
        </p:spPr>
      </p:pic>
      <p:pic>
        <p:nvPicPr>
          <p:cNvPr id="15" name="Obraz 14" descr="Obraz zawierający szkic, rysowanie, Grafika liniowa, tekst&#10;&#10;Opis wygenerowany automatycznie">
            <a:extLst>
              <a:ext uri="{FF2B5EF4-FFF2-40B4-BE49-F238E27FC236}">
                <a16:creationId xmlns:a16="http://schemas.microsoft.com/office/drawing/2014/main" id="{8FA05295-2D36-F9B5-80A4-3CC5D44A27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3160">
            <a:off x="516184" y="4635196"/>
            <a:ext cx="1534998" cy="2234556"/>
          </a:xfrm>
          <a:prstGeom prst="rect">
            <a:avLst/>
          </a:prstGeom>
          <a:ln>
            <a:solidFill>
              <a:srgbClr val="B2B2B2"/>
            </a:solidFill>
          </a:ln>
        </p:spPr>
      </p:pic>
      <p:pic>
        <p:nvPicPr>
          <p:cNvPr id="17" name="Obraz 16" descr="Obraz zawierający szkic, tekst, rysowanie, Grafika liniowa&#10;&#10;Opis wygenerowany automatycznie">
            <a:extLst>
              <a:ext uri="{FF2B5EF4-FFF2-40B4-BE49-F238E27FC236}">
                <a16:creationId xmlns:a16="http://schemas.microsoft.com/office/drawing/2014/main" id="{4535B1C0-571A-BC06-7A0B-B2E375AA51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2004">
            <a:off x="2803220" y="4422966"/>
            <a:ext cx="1571239" cy="2288824"/>
          </a:xfrm>
          <a:prstGeom prst="rect">
            <a:avLst/>
          </a:prstGeom>
          <a:ln>
            <a:solidFill>
              <a:srgbClr val="B2B2B2"/>
            </a:solidFill>
          </a:ln>
        </p:spPr>
      </p:pic>
      <p:pic>
        <p:nvPicPr>
          <p:cNvPr id="19" name="Obraz 18" descr="Obraz zawierający tekst, zrzut ekranu, woda&#10;&#10;Opis wygenerowany automatycznie">
            <a:extLst>
              <a:ext uri="{FF2B5EF4-FFF2-40B4-BE49-F238E27FC236}">
                <a16:creationId xmlns:a16="http://schemas.microsoft.com/office/drawing/2014/main" id="{66060C83-0238-20EE-0000-F1C63C33DE8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7862">
            <a:off x="4744948" y="4566714"/>
            <a:ext cx="1426746" cy="2040374"/>
          </a:xfrm>
          <a:prstGeom prst="rect">
            <a:avLst/>
          </a:prstGeom>
        </p:spPr>
      </p:pic>
      <p:pic>
        <p:nvPicPr>
          <p:cNvPr id="23" name="Obraz 22">
            <a:extLst>
              <a:ext uri="{FF2B5EF4-FFF2-40B4-BE49-F238E27FC236}">
                <a16:creationId xmlns:a16="http://schemas.microsoft.com/office/drawing/2014/main" id="{F3617BF3-6310-C4BE-1ECE-E27C891E815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49359" y="2146469"/>
            <a:ext cx="2562921" cy="3683726"/>
          </a:xfrm>
          <a:prstGeom prst="rect">
            <a:avLst/>
          </a:prstGeom>
        </p:spPr>
      </p:pic>
      <p:pic>
        <p:nvPicPr>
          <p:cNvPr id="25" name="Obraz 24" descr="Obraz zawierający szkic, diagram, tekst, Prostokąt&#10;&#10;Opis wygenerowany automatycznie">
            <a:extLst>
              <a:ext uri="{FF2B5EF4-FFF2-40B4-BE49-F238E27FC236}">
                <a16:creationId xmlns:a16="http://schemas.microsoft.com/office/drawing/2014/main" id="{8F7A8737-6F37-514E-F5AF-1AF9DB194A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1787">
            <a:off x="7687177" y="4844858"/>
            <a:ext cx="1431187" cy="2075222"/>
          </a:xfrm>
          <a:prstGeom prst="rect">
            <a:avLst/>
          </a:prstGeom>
          <a:ln>
            <a:solidFill>
              <a:srgbClr val="B2B2B2"/>
            </a:solidFill>
          </a:ln>
        </p:spPr>
      </p:pic>
    </p:spTree>
    <p:extLst>
      <p:ext uri="{BB962C8B-B14F-4D97-AF65-F5344CB8AC3E}">
        <p14:creationId xmlns:p14="http://schemas.microsoft.com/office/powerpoint/2010/main" val="5236581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CB1D87D-E475-451A-B36C-E4A4F63609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66803" y="402845"/>
            <a:ext cx="9284756" cy="879980"/>
          </a:xfrm>
          <a:solidFill>
            <a:srgbClr val="AB2328"/>
          </a:solidFill>
        </p:spPr>
        <p:txBody>
          <a:bodyPr rtlCol="0">
            <a:normAutofit/>
          </a:bodyPr>
          <a:lstStyle/>
          <a:p>
            <a:pPr algn="l" rtl="0"/>
            <a:r>
              <a:rPr lang="pl-PL" i="1" dirty="0">
                <a:latin typeface="Museo 100"/>
              </a:rPr>
              <a:t>Edukacja ekologiczna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C79B29D0-D4C6-3CAA-C13A-85B6D16D45D3}"/>
              </a:ext>
            </a:extLst>
          </p:cNvPr>
          <p:cNvSpPr txBox="1"/>
          <p:nvPr/>
        </p:nvSpPr>
        <p:spPr>
          <a:xfrm>
            <a:off x="2020047" y="2437779"/>
            <a:ext cx="7255435" cy="17756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Celem spotkania było budowanie postaw proekologicznych, które połączone z aktywnymi działaniami na rzecz środowiska przyczynią się do pogłębiania wiedzy i wrażliwości ekologicznej wśród dzieci, młodzieży i ich rodziców.</a:t>
            </a:r>
          </a:p>
          <a:p>
            <a:pPr algn="just"/>
            <a:r>
              <a:rPr lang="pl-PL" dirty="0"/>
              <a:t>Każdy otrzymał tego dnia duża dawkę praktycznej i teoretycznej wiedzy              na temat ekologii i postaw pożądanych dla wspierania naszego środowiska przyrodniczego w tym ochrony powietrza. 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BA475CAF-F9DA-1B84-AD00-E2268C9E763F}"/>
              </a:ext>
            </a:extLst>
          </p:cNvPr>
          <p:cNvSpPr txBox="1"/>
          <p:nvPr/>
        </p:nvSpPr>
        <p:spPr>
          <a:xfrm>
            <a:off x="1966802" y="1514449"/>
            <a:ext cx="934067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W dniu 28 kwietnia 2023 r. w Szkole Podstawowej nr 6 w Grodzisku Mazowieckim zorganizowany został „Rodzinny piknik edukacyjny” dofinansowany przez Wojewódzki Fundusz Ochrony Środowiska i Gospodarki Wodnej w Warszawie. </a:t>
            </a: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F80956E8-41F6-D6C0-C911-DE6FBC2A8F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8727" y="2342895"/>
            <a:ext cx="2657864" cy="178980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6" name="Obraz 15" descr="Obraz zawierający niebo, na wolnym powietrzu, plac zabaw, drzewo&#10;&#10;Opis wygenerowany automatycznie">
            <a:extLst>
              <a:ext uri="{FF2B5EF4-FFF2-40B4-BE49-F238E27FC236}">
                <a16:creationId xmlns:a16="http://schemas.microsoft.com/office/drawing/2014/main" id="{FB13EE58-AAB8-95BD-9D09-612098A14E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047" y="4280450"/>
            <a:ext cx="3184594" cy="2388896"/>
          </a:xfrm>
          <a:prstGeom prst="rect">
            <a:avLst/>
          </a:prstGeom>
        </p:spPr>
      </p:pic>
      <p:pic>
        <p:nvPicPr>
          <p:cNvPr id="22" name="Obraz 21">
            <a:extLst>
              <a:ext uri="{FF2B5EF4-FFF2-40B4-BE49-F238E27FC236}">
                <a16:creationId xmlns:a16="http://schemas.microsoft.com/office/drawing/2014/main" id="{CD912778-AA91-70CF-1AC4-140375A344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7646" y="4271535"/>
            <a:ext cx="4604307" cy="2397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5065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CB1D87D-E475-451A-B36C-E4A4F63609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2739" y="669365"/>
            <a:ext cx="9284756" cy="962210"/>
          </a:xfrm>
          <a:solidFill>
            <a:srgbClr val="AB2328"/>
          </a:solidFill>
        </p:spPr>
        <p:txBody>
          <a:bodyPr rtlCol="0">
            <a:noAutofit/>
          </a:bodyPr>
          <a:lstStyle/>
          <a:p>
            <a:pPr algn="l" rtl="0"/>
            <a:r>
              <a:rPr lang="pl-PL" sz="3600" dirty="0">
                <a:latin typeface="+mn-lt"/>
              </a:rPr>
              <a:t>Las kieszonkowy na Dzień Ziemi 22 kwietnia 2023 </a:t>
            </a:r>
            <a:endParaRPr lang="pl-PL" sz="4400" i="1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0026D2A8-F77E-09C9-CA98-F13DCE7F6B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2739" y="2601073"/>
            <a:ext cx="7211431" cy="4010585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B4B68479-AE2C-FD50-4E78-55C1D21415ED}"/>
              </a:ext>
            </a:extLst>
          </p:cNvPr>
          <p:cNvSpPr txBox="1"/>
          <p:nvPr/>
        </p:nvSpPr>
        <p:spPr>
          <a:xfrm>
            <a:off x="1828800" y="1868119"/>
            <a:ext cx="99986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Z okazji Dnia Ziemi w dniu 22 kwietnia 2023 mieszkańcy grodziskiej gminy zasadzili tzw. lasy kieszonkowe. </a:t>
            </a:r>
          </a:p>
          <a:p>
            <a:r>
              <a:rPr lang="pl-PL" dirty="0"/>
              <a:t>To inicjatywa Gminy Grodzisk Mazowiecki mająca krzewić „zieloną” postawę w lokalnej społeczności.</a:t>
            </a:r>
          </a:p>
        </p:txBody>
      </p:sp>
    </p:spTree>
    <p:extLst>
      <p:ext uri="{BB962C8B-B14F-4D97-AF65-F5344CB8AC3E}">
        <p14:creationId xmlns:p14="http://schemas.microsoft.com/office/powerpoint/2010/main" val="24096834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CB1D87D-E475-451A-B36C-E4A4F63609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2738" y="669365"/>
            <a:ext cx="9955917" cy="962210"/>
          </a:xfrm>
          <a:solidFill>
            <a:srgbClr val="AB2328"/>
          </a:solidFill>
        </p:spPr>
        <p:txBody>
          <a:bodyPr rtlCol="0">
            <a:noAutofit/>
          </a:bodyPr>
          <a:lstStyle/>
          <a:p>
            <a:pPr algn="l" rtl="0"/>
            <a:r>
              <a:rPr lang="pl-PL" sz="3600" dirty="0">
                <a:latin typeface="+mn-lt"/>
              </a:rPr>
              <a:t>Las kieszonkowy na Dzień Ziemi 22 kwietnia 2023 </a:t>
            </a:r>
            <a:endParaRPr lang="pl-PL" sz="4400" i="1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065D4E7-0E81-F7A4-E4EB-C74797C28DF4}"/>
              </a:ext>
            </a:extLst>
          </p:cNvPr>
          <p:cNvSpPr txBox="1"/>
          <p:nvPr/>
        </p:nvSpPr>
        <p:spPr>
          <a:xfrm>
            <a:off x="2109975" y="1802583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/>
              <a:t>Korzyści lasów kieszonkowych w zakresie ochrony powietrza: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dirty="0"/>
              <a:t> sekwestracja (zdolność pochłaniania) dwutlenku węgla,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dirty="0"/>
              <a:t> produkcja tlenu,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dirty="0"/>
              <a:t> filtrowanie powietrza.</a:t>
            </a:r>
          </a:p>
        </p:txBody>
      </p:sp>
      <p:pic>
        <p:nvPicPr>
          <p:cNvPr id="9" name="Obraz 8" descr="Obraz zawierający na wolnym powietrzu, ziemia, gleba, drzewo&#10;&#10;Opis wygenerowany automatycznie">
            <a:extLst>
              <a:ext uri="{FF2B5EF4-FFF2-40B4-BE49-F238E27FC236}">
                <a16:creationId xmlns:a16="http://schemas.microsoft.com/office/drawing/2014/main" id="{68451ABD-697B-93A5-FC15-0A7AF7024B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4654" y="1733917"/>
            <a:ext cx="3144002" cy="2358002"/>
          </a:xfrm>
          <a:prstGeom prst="rect">
            <a:avLst/>
          </a:prstGeom>
        </p:spPr>
      </p:pic>
      <p:pic>
        <p:nvPicPr>
          <p:cNvPr id="11" name="Obraz 10" descr="Obraz zawierający na wolnym powietrzu, trawa, niebo, ludzie&#10;&#10;Opis wygenerowany automatycznie">
            <a:extLst>
              <a:ext uri="{FF2B5EF4-FFF2-40B4-BE49-F238E27FC236}">
                <a16:creationId xmlns:a16="http://schemas.microsoft.com/office/drawing/2014/main" id="{C1366C8D-B892-99FE-F441-1729236392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879" y="3219994"/>
            <a:ext cx="4254776" cy="3191082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9442F1C9-3437-83DC-5865-078EEB4D93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104" y="3219994"/>
            <a:ext cx="4254775" cy="3191082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80FE6B37-7A26-3DF5-72C4-D43C15ECA3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44654" y="4053074"/>
            <a:ext cx="3144002" cy="23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5652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CB1D87D-E475-451A-B36C-E4A4F63609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41916" y="675341"/>
            <a:ext cx="9284756" cy="716739"/>
          </a:xfrm>
          <a:solidFill>
            <a:srgbClr val="AB2328"/>
          </a:solidFill>
        </p:spPr>
        <p:txBody>
          <a:bodyPr rtlCol="0">
            <a:noAutofit/>
          </a:bodyPr>
          <a:lstStyle/>
          <a:p>
            <a:pPr algn="l"/>
            <a:r>
              <a:rPr lang="pl-PL" sz="2800" i="1" dirty="0">
                <a:latin typeface="Museo 100"/>
              </a:rPr>
              <a:t>Ograniczanie emisji zanieczyszczeń z transportu samochodowego 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572849EA-50F6-0909-2E05-E1CC1DDF4358}"/>
              </a:ext>
            </a:extLst>
          </p:cNvPr>
          <p:cNvSpPr txBox="1"/>
          <p:nvPr/>
        </p:nvSpPr>
        <p:spPr>
          <a:xfrm>
            <a:off x="2141916" y="1626205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sz="2800" b="1" dirty="0"/>
              <a:t>Grodziskie autobusy elektryczne</a:t>
            </a:r>
            <a:endParaRPr lang="pl-PL" sz="2800" i="1" dirty="0">
              <a:latin typeface="Museo 100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94210E6D-E3C3-6A78-7BE5-93364EC3D751}"/>
              </a:ext>
            </a:extLst>
          </p:cNvPr>
          <p:cNvSpPr txBox="1"/>
          <p:nvPr/>
        </p:nvSpPr>
        <p:spPr>
          <a:xfrm>
            <a:off x="1914810" y="2383550"/>
            <a:ext cx="580081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Gmina Grodzisk Mazowiecki od dnia 23 listopada 2022 r. uruchomiła nową linię autobusów elektrycznych, która została oznaczona numerem „0”.</a:t>
            </a:r>
          </a:p>
          <a:p>
            <a:r>
              <a:rPr lang="pl-PL" dirty="0"/>
              <a:t>Nowe pojazdy to zeroemisyjne Solaris Urbino 9  LE </a:t>
            </a:r>
            <a:r>
              <a:rPr lang="pl-PL" dirty="0" err="1"/>
              <a:t>electric</a:t>
            </a:r>
            <a:r>
              <a:rPr lang="pl-PL" dirty="0"/>
              <a:t>.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5C9526FB-0B5C-F88E-5B42-1DF1052C5E53}"/>
              </a:ext>
            </a:extLst>
          </p:cNvPr>
          <p:cNvSpPr txBox="1"/>
          <p:nvPr/>
        </p:nvSpPr>
        <p:spPr>
          <a:xfrm>
            <a:off x="1914810" y="3692913"/>
            <a:ext cx="593187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Autobusy mają po 9,27 m długości i 2,45 m szerokości. Pojazdy zabiorą maksymalnie 65 pasażerów z czego 27 to miejsca siedzące. </a:t>
            </a:r>
          </a:p>
          <a:p>
            <a:endParaRPr lang="pl-PL" dirty="0"/>
          </a:p>
          <a:p>
            <a:r>
              <a:rPr lang="pl-PL" dirty="0"/>
              <a:t>Jeden autobus kosztował 2,15 mln zł, co daje kwotę 4,3 mln zł za oba pojazdy. Warto jednak zaznaczyć, że 80% pokryła dotacja z funduszy unijnych. 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BFACA36E-663C-1E43-0AC7-F79015F001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193"/>
          <a:stretch/>
        </p:blipFill>
        <p:spPr>
          <a:xfrm>
            <a:off x="7799628" y="1626205"/>
            <a:ext cx="4069643" cy="408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7333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CB1D87D-E475-451A-B36C-E4A4F63609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41916" y="675341"/>
            <a:ext cx="9284756" cy="716739"/>
          </a:xfrm>
          <a:solidFill>
            <a:srgbClr val="AB2328"/>
          </a:solidFill>
        </p:spPr>
        <p:txBody>
          <a:bodyPr rtlCol="0">
            <a:noAutofit/>
          </a:bodyPr>
          <a:lstStyle/>
          <a:p>
            <a:pPr algn="l"/>
            <a:r>
              <a:rPr lang="pl-PL" sz="2800" i="1" dirty="0">
                <a:latin typeface="Museo 100"/>
              </a:rPr>
              <a:t>Ograniczanie emisji zanieczyszczeń z transportu samochodowego 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572849EA-50F6-0909-2E05-E1CC1DDF4358}"/>
              </a:ext>
            </a:extLst>
          </p:cNvPr>
          <p:cNvSpPr txBox="1"/>
          <p:nvPr/>
        </p:nvSpPr>
        <p:spPr>
          <a:xfrm>
            <a:off x="2141916" y="1626205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sz="2800" b="1" dirty="0"/>
              <a:t>Grodziskie autobusy elektryczne</a:t>
            </a:r>
            <a:endParaRPr lang="pl-PL" sz="2800" i="1" dirty="0">
              <a:latin typeface="Museo 10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8FC62668-1318-CCB0-318A-DEB2728D83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3365" y="2197950"/>
            <a:ext cx="6683745" cy="3874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2807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CB1D87D-E475-451A-B36C-E4A4F63609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41916" y="675341"/>
            <a:ext cx="9284756" cy="716739"/>
          </a:xfrm>
          <a:solidFill>
            <a:srgbClr val="AB2328"/>
          </a:solidFill>
        </p:spPr>
        <p:txBody>
          <a:bodyPr rtlCol="0">
            <a:noAutofit/>
          </a:bodyPr>
          <a:lstStyle/>
          <a:p>
            <a:pPr algn="l"/>
            <a:r>
              <a:rPr lang="pl-PL" sz="2800" i="1" dirty="0">
                <a:latin typeface="Museo 100"/>
              </a:rPr>
              <a:t>Ograniczanie emisji zanieczyszczeń z transportu samochodowego 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572849EA-50F6-0909-2E05-E1CC1DDF4358}"/>
              </a:ext>
            </a:extLst>
          </p:cNvPr>
          <p:cNvSpPr txBox="1"/>
          <p:nvPr/>
        </p:nvSpPr>
        <p:spPr>
          <a:xfrm>
            <a:off x="2119828" y="1620229"/>
            <a:ext cx="79523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800" dirty="0"/>
              <a:t>To nie koniec inwestycji w rozwiązania ekologiczne. 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DD75FDCA-D5F0-83A6-B852-37087F905B15}"/>
              </a:ext>
            </a:extLst>
          </p:cNvPr>
          <p:cNvSpPr txBox="1"/>
          <p:nvPr/>
        </p:nvSpPr>
        <p:spPr>
          <a:xfrm>
            <a:off x="1935958" y="2383550"/>
            <a:ext cx="447323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Przygotowujemy się na większą ilość elektrycznych samochodów osobowych. </a:t>
            </a:r>
          </a:p>
          <a:p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W tej chwili mamy dwie stacje ładowania             na wielopoziomowym parkingu przy                         ul. Żydowskiej w Grodzisku Mazowieckim. </a:t>
            </a:r>
          </a:p>
          <a:p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Posiadamy dofinansowanie na kolejne dwie stacje ładowania samochodów elektrycznych, jedna będzie zlokalizowana przy Hali Sportowej, a druga przy Centrum Kultury w Grodzisku Mazowieckim. 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D585D40B-F780-FB13-D556-E79696EB69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0890" y="2299178"/>
            <a:ext cx="4901124" cy="4054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5262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CB1D87D-E475-451A-B36C-E4A4F63609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41916" y="675341"/>
            <a:ext cx="9284756" cy="716739"/>
          </a:xfrm>
          <a:solidFill>
            <a:srgbClr val="AB2328"/>
          </a:solidFill>
        </p:spPr>
        <p:txBody>
          <a:bodyPr rtlCol="0">
            <a:noAutofit/>
          </a:bodyPr>
          <a:lstStyle/>
          <a:p>
            <a:pPr algn="l"/>
            <a:r>
              <a:rPr lang="pl-PL" sz="2800" i="1" dirty="0">
                <a:latin typeface="Museo 100"/>
              </a:rPr>
              <a:t>Ograniczanie emisji zanieczyszczeń z transportu samochodowego 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82C25815-50CB-B34F-BB96-6FD394990DD6}"/>
              </a:ext>
            </a:extLst>
          </p:cNvPr>
          <p:cNvSpPr txBox="1"/>
          <p:nvPr/>
        </p:nvSpPr>
        <p:spPr>
          <a:xfrm>
            <a:off x="2245487" y="1755707"/>
            <a:ext cx="92847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dirty="0"/>
              <a:t>Zachodnia obwodnica Grodziska Mazowieckiego otwarta 6 lutego 2023 r. pozytywnie zmieniła sytuację komunikacyjną w mieście. Jej głównym zadaniem jest wyprowadzenie ruchu ciężarowego z centrum miasta oraz zmniejszenia ilości korków, co korzystnie wpłynie na ograniczenie emisji zanieczyszczeń transportu samochodowego.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CF05CA0A-4749-FD03-78BB-5532F3842A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9377" y="3042392"/>
            <a:ext cx="6877595" cy="3434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9370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7BB322BE-3DAD-FC67-A233-5DCADFB278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60" r="17803" b="-1"/>
          <a:stretch/>
        </p:blipFill>
        <p:spPr>
          <a:xfrm>
            <a:off x="6857797" y="-4910"/>
            <a:ext cx="5334204" cy="6868886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  <p:sp>
        <p:nvSpPr>
          <p:cNvPr id="3" name="Tytuł 1">
            <a:extLst>
              <a:ext uri="{FF2B5EF4-FFF2-40B4-BE49-F238E27FC236}">
                <a16:creationId xmlns:a16="http://schemas.microsoft.com/office/drawing/2014/main" id="{BD684425-7F9E-331C-C45C-88515E46F822}"/>
              </a:ext>
            </a:extLst>
          </p:cNvPr>
          <p:cNvSpPr txBox="1">
            <a:spLocks/>
          </p:cNvSpPr>
          <p:nvPr/>
        </p:nvSpPr>
        <p:spPr>
          <a:xfrm>
            <a:off x="1464817" y="944881"/>
            <a:ext cx="5334197" cy="17082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 spc="-15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3700" b="1" dirty="0" err="1">
                <a:solidFill>
                  <a:schemeClr val="tx1"/>
                </a:solidFill>
              </a:rPr>
              <a:t>Gmina</a:t>
            </a:r>
            <a:r>
              <a:rPr lang="en-US" sz="3700" b="1" dirty="0">
                <a:solidFill>
                  <a:schemeClr val="tx1"/>
                </a:solidFill>
              </a:rPr>
              <a:t> </a:t>
            </a:r>
            <a:r>
              <a:rPr lang="en-US" sz="3700" b="1" dirty="0" err="1">
                <a:solidFill>
                  <a:schemeClr val="tx1"/>
                </a:solidFill>
              </a:rPr>
              <a:t>dofinansowuje</a:t>
            </a:r>
            <a:r>
              <a:rPr lang="en-US" sz="3700" b="1" dirty="0">
                <a:solidFill>
                  <a:schemeClr val="tx1"/>
                </a:solidFill>
              </a:rPr>
              <a:t> </a:t>
            </a:r>
            <a:r>
              <a:rPr lang="en-US" sz="3700" b="1" dirty="0" err="1">
                <a:solidFill>
                  <a:schemeClr val="tx1"/>
                </a:solidFill>
              </a:rPr>
              <a:t>wymianę</a:t>
            </a:r>
            <a:r>
              <a:rPr lang="en-US" sz="3700" b="1" dirty="0">
                <a:solidFill>
                  <a:schemeClr val="tx1"/>
                </a:solidFill>
              </a:rPr>
              <a:t> </a:t>
            </a:r>
            <a:r>
              <a:rPr lang="en-US" sz="3700" b="1" dirty="0" err="1">
                <a:solidFill>
                  <a:schemeClr val="tx1"/>
                </a:solidFill>
              </a:rPr>
              <a:t>pieców</a:t>
            </a:r>
            <a:r>
              <a:rPr lang="en-US" sz="3700" b="1" dirty="0">
                <a:solidFill>
                  <a:schemeClr val="tx1"/>
                </a:solidFill>
              </a:rPr>
              <a:t> </a:t>
            </a:r>
            <a:endParaRPr lang="pl-PL" sz="3700" b="1" dirty="0">
              <a:solidFill>
                <a:schemeClr val="tx1"/>
              </a:solidFill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4254CC52-5B7C-3E4F-DB34-A531D1368890}"/>
              </a:ext>
            </a:extLst>
          </p:cNvPr>
          <p:cNvSpPr txBox="1"/>
          <p:nvPr/>
        </p:nvSpPr>
        <p:spPr>
          <a:xfrm>
            <a:off x="1623949" y="2312126"/>
            <a:ext cx="5175065" cy="34159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1700" dirty="0"/>
              <a:t>W</a:t>
            </a:r>
            <a:r>
              <a:rPr lang="en-US" sz="1700" dirty="0" err="1"/>
              <a:t>zrost</a:t>
            </a:r>
            <a:r>
              <a:rPr lang="en-US" sz="1700" dirty="0"/>
              <a:t> </a:t>
            </a:r>
            <a:r>
              <a:rPr lang="en-US" sz="1700" dirty="0" err="1"/>
              <a:t>zanieczyszczenia</a:t>
            </a:r>
            <a:r>
              <a:rPr lang="en-US" sz="1700" dirty="0"/>
              <a:t> </a:t>
            </a:r>
            <a:r>
              <a:rPr lang="en-US" sz="1700" dirty="0" err="1"/>
              <a:t>powietrza</a:t>
            </a:r>
            <a:r>
              <a:rPr lang="en-US" sz="1700" dirty="0"/>
              <a:t> </a:t>
            </a:r>
            <a:r>
              <a:rPr lang="en-US" sz="1700" dirty="0" err="1"/>
              <a:t>wynikający</a:t>
            </a:r>
            <a:r>
              <a:rPr lang="en-US" sz="1700" dirty="0"/>
              <a:t> ze </a:t>
            </a:r>
            <a:r>
              <a:rPr lang="en-US" sz="1700" dirty="0" err="1"/>
              <a:t>spalania</a:t>
            </a:r>
            <a:r>
              <a:rPr lang="en-US" sz="1700" dirty="0"/>
              <a:t> </a:t>
            </a:r>
            <a:r>
              <a:rPr lang="en-US" sz="1700" dirty="0" err="1"/>
              <a:t>niskiej</a:t>
            </a:r>
            <a:r>
              <a:rPr lang="en-US" sz="1700" dirty="0"/>
              <a:t> </a:t>
            </a:r>
            <a:r>
              <a:rPr lang="en-US" sz="1700" dirty="0" err="1"/>
              <a:t>wartości</a:t>
            </a:r>
            <a:r>
              <a:rPr lang="en-US" sz="1700" dirty="0"/>
              <a:t> </a:t>
            </a:r>
            <a:r>
              <a:rPr lang="en-US" sz="1700" dirty="0" err="1"/>
              <a:t>węgla</a:t>
            </a:r>
            <a:r>
              <a:rPr lang="en-US" sz="1700" dirty="0"/>
              <a:t> w </a:t>
            </a:r>
            <a:r>
              <a:rPr lang="en-US" sz="1700" dirty="0" err="1"/>
              <a:t>paleniskach</a:t>
            </a:r>
            <a:r>
              <a:rPr lang="en-US" sz="1700" dirty="0"/>
              <a:t> </a:t>
            </a:r>
            <a:r>
              <a:rPr lang="en-US" sz="1700" dirty="0" err="1"/>
              <a:t>domowych</a:t>
            </a:r>
            <a:r>
              <a:rPr lang="en-US" sz="1700" dirty="0"/>
              <a:t> </a:t>
            </a:r>
            <a:r>
              <a:rPr lang="en-US" sz="1700" dirty="0" err="1"/>
              <a:t>przyczynia</a:t>
            </a:r>
            <a:r>
              <a:rPr lang="en-US" sz="1700" dirty="0"/>
              <a:t> </a:t>
            </a:r>
            <a:r>
              <a:rPr lang="en-US" sz="1700" dirty="0" err="1"/>
              <a:t>się</a:t>
            </a:r>
            <a:r>
              <a:rPr lang="en-US" sz="1700" dirty="0"/>
              <a:t> do </a:t>
            </a:r>
            <a:r>
              <a:rPr lang="en-US" sz="1700" dirty="0" err="1"/>
              <a:t>spadku</a:t>
            </a:r>
            <a:r>
              <a:rPr lang="en-US" sz="1700" dirty="0"/>
              <a:t> </a:t>
            </a:r>
            <a:r>
              <a:rPr lang="en-US" sz="1700" dirty="0" err="1"/>
              <a:t>jakości</a:t>
            </a:r>
            <a:r>
              <a:rPr lang="en-US" sz="1700" dirty="0"/>
              <a:t> </a:t>
            </a:r>
            <a:r>
              <a:rPr lang="en-US" sz="1700" dirty="0" err="1"/>
              <a:t>powietrza</a:t>
            </a:r>
            <a:r>
              <a:rPr lang="en-US" sz="1700" dirty="0"/>
              <a:t> </a:t>
            </a:r>
            <a:r>
              <a:rPr lang="en-US" sz="1700" dirty="0" err="1"/>
              <a:t>na</a:t>
            </a:r>
            <a:r>
              <a:rPr lang="en-US" sz="1700" dirty="0"/>
              <a:t> </a:t>
            </a:r>
            <a:r>
              <a:rPr lang="en-US" sz="1700" dirty="0" err="1"/>
              <a:t>terenie</a:t>
            </a:r>
            <a:r>
              <a:rPr lang="en-US" sz="1700" dirty="0"/>
              <a:t> </a:t>
            </a:r>
            <a:r>
              <a:rPr lang="en-US" sz="1700" dirty="0" err="1"/>
              <a:t>gminy</a:t>
            </a:r>
            <a:r>
              <a:rPr lang="en-US" sz="1700" dirty="0"/>
              <a:t> Grodzisk Mazowiecki</a:t>
            </a:r>
            <a:r>
              <a:rPr lang="pl-PL" sz="1700" dirty="0"/>
              <a:t>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7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 err="1"/>
              <a:t>Pierwszym</a:t>
            </a:r>
            <a:r>
              <a:rPr lang="en-US" sz="1700" dirty="0"/>
              <a:t> </a:t>
            </a:r>
            <a:r>
              <a:rPr lang="en-US" sz="1700" dirty="0" err="1"/>
              <a:t>krokiem</a:t>
            </a:r>
            <a:r>
              <a:rPr lang="en-US" sz="1700" dirty="0"/>
              <a:t> </a:t>
            </a:r>
            <a:r>
              <a:rPr lang="en-US" sz="1700" dirty="0" err="1"/>
              <a:t>jaki</a:t>
            </a:r>
            <a:r>
              <a:rPr lang="en-US" sz="1700" dirty="0"/>
              <a:t> </a:t>
            </a:r>
            <a:r>
              <a:rPr lang="en-US" sz="1700" dirty="0" err="1"/>
              <a:t>podjął</a:t>
            </a:r>
            <a:r>
              <a:rPr lang="en-US" sz="1700" dirty="0"/>
              <a:t> </a:t>
            </a:r>
            <a:r>
              <a:rPr lang="en-US" sz="1700" dirty="0" err="1"/>
              <a:t>Burmistrz</a:t>
            </a:r>
            <a:r>
              <a:rPr lang="en-US" sz="1700" dirty="0"/>
              <a:t> </a:t>
            </a:r>
            <a:r>
              <a:rPr lang="en-US" sz="1700" dirty="0" err="1"/>
              <a:t>przeciwdziałając</a:t>
            </a:r>
            <a:r>
              <a:rPr lang="en-US" sz="1700" dirty="0"/>
              <a:t> </a:t>
            </a:r>
            <a:r>
              <a:rPr lang="en-US" sz="1700" dirty="0" err="1"/>
              <a:t>szkodliwemu</a:t>
            </a:r>
            <a:r>
              <a:rPr lang="en-US" sz="1700" dirty="0"/>
              <a:t> </a:t>
            </a:r>
            <a:r>
              <a:rPr lang="en-US" sz="1700" dirty="0" err="1"/>
              <a:t>zjawisku</a:t>
            </a:r>
            <a:r>
              <a:rPr lang="en-US" sz="1700" dirty="0"/>
              <a:t>, </a:t>
            </a:r>
            <a:r>
              <a:rPr lang="en-US" sz="1700" dirty="0" err="1"/>
              <a:t>było</a:t>
            </a:r>
            <a:r>
              <a:rPr lang="en-US" sz="1700" dirty="0"/>
              <a:t> </a:t>
            </a:r>
            <a:r>
              <a:rPr lang="en-US" sz="1700" dirty="0" err="1"/>
              <a:t>rozpoczęcie</a:t>
            </a:r>
            <a:r>
              <a:rPr lang="en-US" sz="1700" dirty="0"/>
              <a:t> </a:t>
            </a:r>
            <a:r>
              <a:rPr lang="en-US" sz="1700" dirty="0" err="1"/>
              <a:t>projektu</a:t>
            </a:r>
            <a:r>
              <a:rPr lang="en-US" sz="1700" dirty="0"/>
              <a:t> </a:t>
            </a:r>
            <a:r>
              <a:rPr lang="en-US" sz="1700" dirty="0" err="1"/>
              <a:t>dotacji</a:t>
            </a:r>
            <a:r>
              <a:rPr lang="en-US" sz="1700" dirty="0"/>
              <a:t> </a:t>
            </a:r>
            <a:r>
              <a:rPr lang="en-US" sz="1700" dirty="0" err="1"/>
              <a:t>przeznaczonych</a:t>
            </a:r>
            <a:r>
              <a:rPr lang="en-US" sz="1700" dirty="0"/>
              <a:t> </a:t>
            </a:r>
            <a:r>
              <a:rPr lang="en-US" sz="1700" dirty="0" err="1"/>
              <a:t>na</a:t>
            </a:r>
            <a:r>
              <a:rPr lang="en-US" sz="1700" dirty="0"/>
              <a:t> </a:t>
            </a:r>
            <a:r>
              <a:rPr lang="en-US" sz="1700" dirty="0" err="1"/>
              <a:t>wymiany</a:t>
            </a:r>
            <a:r>
              <a:rPr lang="en-US" sz="1700" dirty="0"/>
              <a:t> </a:t>
            </a:r>
            <a:r>
              <a:rPr lang="en-US" sz="1700" dirty="0" err="1"/>
              <a:t>starych</a:t>
            </a:r>
            <a:r>
              <a:rPr lang="en-US" sz="1700" dirty="0"/>
              <a:t> </a:t>
            </a:r>
            <a:r>
              <a:rPr lang="en-US" sz="1700" dirty="0" err="1"/>
              <a:t>pieców</a:t>
            </a:r>
            <a:r>
              <a:rPr lang="en-US" sz="1700" dirty="0"/>
              <a:t> </a:t>
            </a:r>
            <a:r>
              <a:rPr lang="en-US" sz="1700" dirty="0" err="1"/>
              <a:t>węglowych</a:t>
            </a:r>
            <a:r>
              <a:rPr lang="en-US" sz="1700" dirty="0"/>
              <a:t> </a:t>
            </a:r>
            <a:r>
              <a:rPr lang="en-US" sz="1700" dirty="0" err="1"/>
              <a:t>na</a:t>
            </a:r>
            <a:r>
              <a:rPr lang="en-US" sz="1700" dirty="0"/>
              <a:t> </a:t>
            </a:r>
            <a:r>
              <a:rPr lang="en-US" sz="1700" dirty="0" err="1"/>
              <a:t>ogrzewanie</a:t>
            </a:r>
            <a:r>
              <a:rPr lang="en-US" sz="1700" dirty="0"/>
              <a:t> </a:t>
            </a:r>
            <a:r>
              <a:rPr lang="en-US" sz="1700" dirty="0" err="1"/>
              <a:t>gazowe</a:t>
            </a:r>
            <a:r>
              <a:rPr lang="en-US" sz="1700" dirty="0"/>
              <a:t> </a:t>
            </a:r>
            <a:r>
              <a:rPr lang="en-US" sz="1700" dirty="0" err="1"/>
              <a:t>bądź</a:t>
            </a:r>
            <a:r>
              <a:rPr lang="en-US" sz="1700" dirty="0"/>
              <a:t> </a:t>
            </a:r>
            <a:r>
              <a:rPr lang="en-US" sz="1700" dirty="0" err="1"/>
              <a:t>elektryczne</a:t>
            </a:r>
            <a:r>
              <a:rPr lang="en-US" sz="17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318135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CB1D87D-E475-451A-B36C-E4A4F63609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41916" y="675341"/>
            <a:ext cx="9284756" cy="716739"/>
          </a:xfrm>
          <a:solidFill>
            <a:srgbClr val="AB2328"/>
          </a:solidFill>
        </p:spPr>
        <p:txBody>
          <a:bodyPr rtlCol="0">
            <a:noAutofit/>
          </a:bodyPr>
          <a:lstStyle/>
          <a:p>
            <a:pPr algn="l"/>
            <a:r>
              <a:rPr lang="pl-PL" sz="2800" i="1" dirty="0">
                <a:latin typeface="Museo 100"/>
              </a:rPr>
              <a:t>Ograniczanie emisji zanieczyszczeń z transportu samochodowego 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572849EA-50F6-0909-2E05-E1CC1DDF4358}"/>
              </a:ext>
            </a:extLst>
          </p:cNvPr>
          <p:cNvSpPr txBox="1"/>
          <p:nvPr/>
        </p:nvSpPr>
        <p:spPr>
          <a:xfrm>
            <a:off x="2119827" y="1507523"/>
            <a:ext cx="907410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dirty="0"/>
              <a:t>Grodziskie Rowery Miejskie – wciąż cieszą się dużym zainteresowaniem mieszkańców.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168002B8-070A-BC5B-C41E-4D9C1F77C7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6878" y="2453963"/>
            <a:ext cx="5276421" cy="3905624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82FCB139-BDCE-175F-868F-B79873759FA6}"/>
              </a:ext>
            </a:extLst>
          </p:cNvPr>
          <p:cNvSpPr txBox="1"/>
          <p:nvPr/>
        </p:nvSpPr>
        <p:spPr>
          <a:xfrm>
            <a:off x="2070199" y="2390838"/>
            <a:ext cx="4515872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b="1" dirty="0"/>
              <a:t>Grodziski Rower Miejski</a:t>
            </a:r>
            <a:r>
              <a:rPr lang="pl-PL" sz="1400" dirty="0"/>
              <a:t> to rower, który można wypożyczyć z 12 stacji zlokalizowanych na terenie miasta.</a:t>
            </a:r>
            <a:br>
              <a:rPr lang="pl-PL" sz="1400" dirty="0"/>
            </a:br>
            <a:r>
              <a:rPr lang="pl-PL" sz="1400" dirty="0"/>
              <a:t>Do dyspozycji mamy ponad 80 komfortowych rowerów                z bagażnikami. W sezonie letnim z systemu korzysta ponad</a:t>
            </a:r>
            <a:br>
              <a:rPr lang="pl-PL" sz="1400" dirty="0"/>
            </a:br>
            <a:r>
              <a:rPr lang="pl-PL" sz="1400" dirty="0"/>
              <a:t>3 500 osób w ciągu miesiąca! </a:t>
            </a:r>
          </a:p>
          <a:p>
            <a:endParaRPr lang="pl-PL" sz="1400" dirty="0"/>
          </a:p>
          <a:p>
            <a:r>
              <a:rPr lang="pl-PL" sz="1400" b="1" dirty="0"/>
              <a:t>Lista stacji :</a:t>
            </a:r>
            <a:br>
              <a:rPr lang="pl-PL" sz="1400" dirty="0"/>
            </a:br>
            <a:r>
              <a:rPr lang="pl-PL" sz="1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1. Deptak ul. 1 Maja</a:t>
            </a:r>
            <a:br>
              <a:rPr lang="pl-PL" sz="1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2. Park im.hr. Skarbków ul. 3 Maja</a:t>
            </a:r>
            <a:br>
              <a:rPr lang="pl-PL" sz="1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3. Hala Sportowa ul. </a:t>
            </a:r>
            <a:r>
              <a:rPr lang="pl-PL" sz="14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Westfala</a:t>
            </a:r>
            <a:br>
              <a:rPr lang="pl-PL" sz="1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4. Stawy </a:t>
            </a:r>
            <a:r>
              <a:rPr lang="pl-PL" sz="14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Goliana</a:t>
            </a:r>
            <a:r>
              <a:rPr lang="pl-PL" sz="1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ul. </a:t>
            </a:r>
            <a:r>
              <a:rPr lang="pl-PL" sz="14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M.Skłodowskiej</a:t>
            </a:r>
            <a:r>
              <a:rPr lang="pl-PL" sz="1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– Curie</a:t>
            </a:r>
            <a:br>
              <a:rPr lang="pl-PL" sz="1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5. Stawy Walczewskiego ul. Nadarzyńska</a:t>
            </a:r>
            <a:br>
              <a:rPr lang="pl-PL" sz="1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6. Pływalnia WODNIK 2000 ul. Montwiłła</a:t>
            </a:r>
            <a:br>
              <a:rPr lang="pl-PL" sz="1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7. Targowisko Miejskie ul. Radońska</a:t>
            </a:r>
            <a:br>
              <a:rPr lang="pl-PL" sz="1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8. Centrum Kultury ul. Spółdzielcza</a:t>
            </a:r>
            <a:br>
              <a:rPr lang="pl-PL" sz="1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9. Zespół szkół ul. Zielony Rynek</a:t>
            </a:r>
            <a:br>
              <a:rPr lang="pl-PL" sz="1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10. Ulica Żydowska</a:t>
            </a:r>
            <a:br>
              <a:rPr lang="pl-PL" sz="1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11. Ulica Piaskowa (przy WKD)</a:t>
            </a:r>
            <a:br>
              <a:rPr lang="pl-PL" sz="1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12. Ulica Okrężna (przy placu zabaw)</a:t>
            </a:r>
          </a:p>
          <a:p>
            <a:endParaRPr lang="pl-PL" sz="1400" dirty="0"/>
          </a:p>
        </p:txBody>
      </p:sp>
    </p:spTree>
    <p:extLst>
      <p:ext uri="{BB962C8B-B14F-4D97-AF65-F5344CB8AC3E}">
        <p14:creationId xmlns:p14="http://schemas.microsoft.com/office/powerpoint/2010/main" val="30178711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CB1D87D-E475-451A-B36C-E4A4F63609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68598" y="692331"/>
            <a:ext cx="9284756" cy="855138"/>
          </a:xfrm>
          <a:solidFill>
            <a:srgbClr val="AB2328"/>
          </a:solidFill>
        </p:spPr>
        <p:txBody>
          <a:bodyPr rtlCol="0">
            <a:normAutofit fontScale="90000"/>
          </a:bodyPr>
          <a:lstStyle/>
          <a:p>
            <a:pPr algn="l" rtl="0"/>
            <a:r>
              <a:rPr lang="pl-PL" dirty="0">
                <a:latin typeface="Museo 100"/>
              </a:rPr>
              <a:t>Kontrole przestrzegania uchwały antysmogowej</a:t>
            </a:r>
            <a:endParaRPr lang="pl-PL" i="1" dirty="0">
              <a:latin typeface="Museo 100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5BD82DA3-06D2-C13E-B93F-15643FD05514}"/>
              </a:ext>
            </a:extLst>
          </p:cNvPr>
          <p:cNvSpPr txBox="1"/>
          <p:nvPr/>
        </p:nvSpPr>
        <p:spPr>
          <a:xfrm>
            <a:off x="1968598" y="1801663"/>
            <a:ext cx="9394819" cy="6840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 err="1"/>
              <a:t>Grodziscy</a:t>
            </a:r>
            <a:r>
              <a:rPr lang="en-US" sz="2000" dirty="0"/>
              <a:t> </a:t>
            </a:r>
            <a:r>
              <a:rPr lang="en-US" sz="2000" dirty="0" err="1"/>
              <a:t>Strażnicy</a:t>
            </a:r>
            <a:r>
              <a:rPr lang="en-US" sz="2000" dirty="0"/>
              <a:t> </a:t>
            </a:r>
            <a:r>
              <a:rPr lang="en-US" sz="2000" dirty="0" err="1"/>
              <a:t>Miejscy</a:t>
            </a:r>
            <a:r>
              <a:rPr lang="en-US" sz="2000" dirty="0"/>
              <a:t> </a:t>
            </a:r>
            <a:r>
              <a:rPr lang="en-US" sz="2000" dirty="0" err="1"/>
              <a:t>przeprowadzają</a:t>
            </a:r>
            <a:r>
              <a:rPr lang="en-US" sz="2000" dirty="0"/>
              <a:t> </a:t>
            </a:r>
            <a:r>
              <a:rPr lang="en-US" sz="2000" dirty="0" err="1"/>
              <a:t>kontrole</a:t>
            </a:r>
            <a:r>
              <a:rPr lang="en-US" sz="2000" dirty="0"/>
              <a:t> </a:t>
            </a:r>
            <a:r>
              <a:rPr lang="en-US" sz="2000" dirty="0" err="1"/>
              <a:t>kotłowni</a:t>
            </a:r>
            <a:r>
              <a:rPr lang="en-US" sz="2000" dirty="0"/>
              <a:t> </a:t>
            </a:r>
            <a:r>
              <a:rPr lang="en-US" sz="2000" dirty="0" err="1"/>
              <a:t>oraz</a:t>
            </a:r>
            <a:r>
              <a:rPr lang="en-US" sz="2000" dirty="0"/>
              <a:t> </a:t>
            </a:r>
            <a:r>
              <a:rPr lang="en-US" sz="2000" dirty="0" err="1"/>
              <a:t>zgromadzon</a:t>
            </a:r>
            <a:r>
              <a:rPr lang="pl-PL" sz="2000" dirty="0"/>
              <a:t>ego</a:t>
            </a:r>
            <a:r>
              <a:rPr lang="en-US" sz="2000" dirty="0"/>
              <a:t> </a:t>
            </a:r>
            <a:r>
              <a:rPr lang="pl-PL" sz="2000" dirty="0"/>
              <a:t>                   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posesji</a:t>
            </a:r>
            <a:r>
              <a:rPr lang="en-US" sz="2000" dirty="0"/>
              <a:t> </a:t>
            </a:r>
            <a:r>
              <a:rPr lang="en-US" sz="2000" dirty="0" err="1"/>
              <a:t>opał</a:t>
            </a:r>
            <a:r>
              <a:rPr lang="pl-PL" sz="2000"/>
              <a:t>u</a:t>
            </a:r>
            <a:r>
              <a:rPr lang="en-US" sz="2000"/>
              <a:t>. </a:t>
            </a:r>
            <a:r>
              <a:rPr lang="en-US" sz="2000" dirty="0" err="1"/>
              <a:t>Ponadto</a:t>
            </a:r>
            <a:r>
              <a:rPr lang="en-US" sz="2000" dirty="0"/>
              <a:t> </a:t>
            </a:r>
            <a:r>
              <a:rPr lang="en-US" sz="2000" dirty="0" err="1"/>
              <a:t>starają</a:t>
            </a:r>
            <a:r>
              <a:rPr lang="en-US" sz="2000" dirty="0"/>
              <a:t> </a:t>
            </a:r>
            <a:r>
              <a:rPr lang="en-US" sz="2000" dirty="0" err="1"/>
              <a:t>się</a:t>
            </a:r>
            <a:r>
              <a:rPr lang="en-US" sz="2000" dirty="0"/>
              <a:t> </a:t>
            </a:r>
            <a:r>
              <a:rPr lang="en-US" sz="2000" dirty="0" err="1"/>
              <a:t>zwiększać</a:t>
            </a:r>
            <a:r>
              <a:rPr lang="en-US" sz="2000" dirty="0"/>
              <a:t> </a:t>
            </a:r>
            <a:r>
              <a:rPr lang="en-US" sz="2000" dirty="0" err="1"/>
              <a:t>świadomość</a:t>
            </a:r>
            <a:r>
              <a:rPr lang="en-US" sz="2000" dirty="0"/>
              <a:t> </a:t>
            </a:r>
            <a:r>
              <a:rPr lang="en-US" sz="2000" dirty="0" err="1"/>
              <a:t>ekologiczną</a:t>
            </a:r>
            <a:r>
              <a:rPr lang="en-US" sz="2000" dirty="0"/>
              <a:t> </a:t>
            </a:r>
            <a:r>
              <a:rPr lang="en-US" sz="2000" dirty="0" err="1"/>
              <a:t>mieszkańców</a:t>
            </a:r>
            <a:r>
              <a:rPr lang="en-US" sz="2000" dirty="0"/>
              <a:t>.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51E04506-6399-ACC4-AEB3-AE127FA94D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1" y="2656801"/>
            <a:ext cx="6096000" cy="4201199"/>
          </a:xfrm>
          <a:prstGeom prst="rect">
            <a:avLst/>
          </a:prstGeom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id="{8687F457-FE5B-0EF6-5840-9FD3BCBD8B66}"/>
              </a:ext>
            </a:extLst>
          </p:cNvPr>
          <p:cNvSpPr txBox="1"/>
          <p:nvPr/>
        </p:nvSpPr>
        <p:spPr>
          <a:xfrm>
            <a:off x="2055906" y="2830330"/>
            <a:ext cx="381367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Kontrole przeprowadzane są                w miejscach, w których istnieje prawdopodobieństwo spalania </a:t>
            </a:r>
            <a:r>
              <a:rPr lang="pl-PL" dirty="0" err="1"/>
              <a:t>nieekologicznych</a:t>
            </a:r>
            <a:r>
              <a:rPr lang="pl-PL" dirty="0"/>
              <a:t> paliw, eksploatowania bezklasowego źródła ciepła, bądź niewłaściwego eksploatowania źródła ciepła.</a:t>
            </a:r>
          </a:p>
        </p:txBody>
      </p:sp>
    </p:spTree>
    <p:extLst>
      <p:ext uri="{BB962C8B-B14F-4D97-AF65-F5344CB8AC3E}">
        <p14:creationId xmlns:p14="http://schemas.microsoft.com/office/powerpoint/2010/main" val="24440600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CB1D87D-E475-451A-B36C-E4A4F63609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68598" y="692331"/>
            <a:ext cx="9284756" cy="855138"/>
          </a:xfrm>
          <a:solidFill>
            <a:srgbClr val="AB2328"/>
          </a:solidFill>
        </p:spPr>
        <p:txBody>
          <a:bodyPr rtlCol="0">
            <a:normAutofit fontScale="90000"/>
          </a:bodyPr>
          <a:lstStyle/>
          <a:p>
            <a:pPr algn="l" rtl="0"/>
            <a:r>
              <a:rPr lang="pl-PL" dirty="0">
                <a:latin typeface="Museo 100"/>
              </a:rPr>
              <a:t>Kontrole przestrzegania uchwały antysmogowej</a:t>
            </a:r>
            <a:endParaRPr lang="pl-PL" i="1" dirty="0">
              <a:latin typeface="Museo 100"/>
            </a:endParaRPr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0D788C62-5A4B-AE60-2B5B-130801823D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6673871"/>
              </p:ext>
            </p:extLst>
          </p:nvPr>
        </p:nvGraphicFramePr>
        <p:xfrm>
          <a:off x="2302777" y="2080769"/>
          <a:ext cx="8445136" cy="25777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99109">
                  <a:extLst>
                    <a:ext uri="{9D8B030D-6E8A-4147-A177-3AD203B41FA5}">
                      <a16:colId xmlns:a16="http://schemas.microsoft.com/office/drawing/2014/main" val="4169509517"/>
                    </a:ext>
                  </a:extLst>
                </a:gridCol>
                <a:gridCol w="1380187">
                  <a:extLst>
                    <a:ext uri="{9D8B030D-6E8A-4147-A177-3AD203B41FA5}">
                      <a16:colId xmlns:a16="http://schemas.microsoft.com/office/drawing/2014/main" val="76009821"/>
                    </a:ext>
                  </a:extLst>
                </a:gridCol>
                <a:gridCol w="1558184">
                  <a:extLst>
                    <a:ext uri="{9D8B030D-6E8A-4147-A177-3AD203B41FA5}">
                      <a16:colId xmlns:a16="http://schemas.microsoft.com/office/drawing/2014/main" val="2498044960"/>
                    </a:ext>
                  </a:extLst>
                </a:gridCol>
                <a:gridCol w="1505064">
                  <a:extLst>
                    <a:ext uri="{9D8B030D-6E8A-4147-A177-3AD203B41FA5}">
                      <a16:colId xmlns:a16="http://schemas.microsoft.com/office/drawing/2014/main" val="676883803"/>
                    </a:ext>
                  </a:extLst>
                </a:gridCol>
                <a:gridCol w="1371798">
                  <a:extLst>
                    <a:ext uri="{9D8B030D-6E8A-4147-A177-3AD203B41FA5}">
                      <a16:colId xmlns:a16="http://schemas.microsoft.com/office/drawing/2014/main" val="612693433"/>
                    </a:ext>
                  </a:extLst>
                </a:gridCol>
                <a:gridCol w="1330794">
                  <a:extLst>
                    <a:ext uri="{9D8B030D-6E8A-4147-A177-3AD203B41FA5}">
                      <a16:colId xmlns:a16="http://schemas.microsoft.com/office/drawing/2014/main" val="2212404934"/>
                    </a:ext>
                  </a:extLst>
                </a:gridCol>
              </a:tblGrid>
              <a:tr h="316520"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kern="100" dirty="0">
                          <a:effectLst/>
                        </a:rPr>
                        <a:t>Kontrole Grodziskiej Straży Miejskiej</a:t>
                      </a:r>
                      <a:endParaRPr lang="pl-PL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0261434"/>
                  </a:ext>
                </a:extLst>
              </a:tr>
              <a:tr h="647695"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 kern="100" dirty="0">
                          <a:effectLst/>
                        </a:rPr>
                        <a:t>w </a:t>
                      </a:r>
                      <a:r>
                        <a:rPr lang="pl-PL" sz="1400" kern="100" dirty="0">
                          <a:effectLst/>
                        </a:rPr>
                        <a:t>zakresie przestrzegania wymagań określonych w uchwale, o której mowa w art. 96                                            ustawy z dnia 27 kwietnia 2021 r. - prawo ochrony środowiska</a:t>
                      </a:r>
                      <a:endParaRPr lang="pl-PL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5078"/>
                  </a:ext>
                </a:extLst>
              </a:tr>
              <a:tr h="9788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kern="100">
                          <a:effectLst/>
                        </a:rPr>
                        <a:t>rok</a:t>
                      </a:r>
                      <a:endParaRPr lang="pl-PL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kern="100">
                          <a:effectLst/>
                        </a:rPr>
                        <a:t>Liczba kontroli</a:t>
                      </a:r>
                      <a:endParaRPr lang="pl-PL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kern="100">
                          <a:effectLst/>
                        </a:rPr>
                        <a:t>Liczba popełnionych wykroczeń</a:t>
                      </a:r>
                      <a:endParaRPr lang="pl-PL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kern="100" dirty="0">
                          <a:effectLst/>
                        </a:rPr>
                        <a:t>Liczba udzielanych pouczeń</a:t>
                      </a:r>
                      <a:endParaRPr lang="pl-PL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kern="100" dirty="0">
                          <a:effectLst/>
                        </a:rPr>
                        <a:t>Liczba wystawionych mandatów</a:t>
                      </a:r>
                      <a:endParaRPr lang="pl-PL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kern="100" dirty="0">
                          <a:effectLst/>
                        </a:rPr>
                        <a:t>Liczba spraw skierowanych           do sądu</a:t>
                      </a:r>
                      <a:endParaRPr lang="pl-PL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39152310"/>
                  </a:ext>
                </a:extLst>
              </a:tr>
              <a:tr h="31817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kern="100" dirty="0">
                          <a:effectLst/>
                        </a:rPr>
                        <a:t> 2021</a:t>
                      </a:r>
                      <a:endParaRPr lang="pl-PL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b="1" kern="100" dirty="0">
                          <a:effectLst/>
                        </a:rPr>
                        <a:t> 1640</a:t>
                      </a:r>
                      <a:endParaRPr lang="pl-PL" sz="11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b="1" kern="100" dirty="0">
                          <a:effectLst/>
                        </a:rPr>
                        <a:t> 0</a:t>
                      </a:r>
                      <a:endParaRPr lang="pl-PL" sz="11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b="1" kern="100" dirty="0">
                          <a:effectLst/>
                        </a:rPr>
                        <a:t>0 </a:t>
                      </a:r>
                      <a:endParaRPr lang="pl-PL" sz="11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b="1" kern="100" dirty="0">
                          <a:effectLst/>
                        </a:rPr>
                        <a:t>0 </a:t>
                      </a:r>
                      <a:endParaRPr lang="pl-PL" sz="11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b="1" kern="100" dirty="0">
                          <a:effectLst/>
                        </a:rPr>
                        <a:t>0 </a:t>
                      </a:r>
                      <a:endParaRPr lang="pl-PL" sz="11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5250490"/>
                  </a:ext>
                </a:extLst>
              </a:tr>
              <a:tr h="316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kern="100">
                          <a:effectLst/>
                        </a:rPr>
                        <a:t>2022</a:t>
                      </a:r>
                      <a:endParaRPr lang="pl-PL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b="1" kern="100" dirty="0">
                          <a:effectLst/>
                        </a:rPr>
                        <a:t>246</a:t>
                      </a:r>
                      <a:endParaRPr lang="pl-PL" sz="11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b="1" kern="100" dirty="0">
                          <a:effectLst/>
                        </a:rPr>
                        <a:t>122</a:t>
                      </a:r>
                      <a:endParaRPr lang="pl-PL" sz="11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b="1" kern="100" dirty="0">
                          <a:effectLst/>
                        </a:rPr>
                        <a:t>80</a:t>
                      </a:r>
                      <a:endParaRPr lang="pl-PL" sz="11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b="1" kern="100" dirty="0">
                          <a:effectLst/>
                        </a:rPr>
                        <a:t>41</a:t>
                      </a:r>
                      <a:endParaRPr lang="pl-PL" sz="11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b="1" kern="100" dirty="0">
                          <a:effectLst/>
                        </a:rPr>
                        <a:t>1</a:t>
                      </a:r>
                      <a:endParaRPr lang="pl-PL" sz="11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460867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885371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CB1D87D-E475-451A-B36C-E4A4F63609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68598" y="692331"/>
            <a:ext cx="9284756" cy="855138"/>
          </a:xfrm>
          <a:solidFill>
            <a:srgbClr val="AB2328"/>
          </a:solidFill>
        </p:spPr>
        <p:txBody>
          <a:bodyPr rtlCol="0">
            <a:normAutofit fontScale="90000"/>
          </a:bodyPr>
          <a:lstStyle/>
          <a:p>
            <a:pPr algn="l" rtl="0"/>
            <a:r>
              <a:rPr lang="pl-PL" dirty="0">
                <a:latin typeface="Museo 100"/>
              </a:rPr>
              <a:t>Kontrole przestrzegania uchwały antysmogowej</a:t>
            </a:r>
            <a:endParaRPr lang="pl-PL" i="1" dirty="0">
              <a:latin typeface="Museo 100"/>
            </a:endParaRP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819EFEA9-1C84-E6C7-C3BA-B57C47E51B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2375168"/>
              </p:ext>
            </p:extLst>
          </p:nvPr>
        </p:nvGraphicFramePr>
        <p:xfrm>
          <a:off x="2108471" y="2181412"/>
          <a:ext cx="8457929" cy="251933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01076">
                  <a:extLst>
                    <a:ext uri="{9D8B030D-6E8A-4147-A177-3AD203B41FA5}">
                      <a16:colId xmlns:a16="http://schemas.microsoft.com/office/drawing/2014/main" val="1942291147"/>
                    </a:ext>
                  </a:extLst>
                </a:gridCol>
                <a:gridCol w="1382277">
                  <a:extLst>
                    <a:ext uri="{9D8B030D-6E8A-4147-A177-3AD203B41FA5}">
                      <a16:colId xmlns:a16="http://schemas.microsoft.com/office/drawing/2014/main" val="1216935521"/>
                    </a:ext>
                  </a:extLst>
                </a:gridCol>
                <a:gridCol w="1560544">
                  <a:extLst>
                    <a:ext uri="{9D8B030D-6E8A-4147-A177-3AD203B41FA5}">
                      <a16:colId xmlns:a16="http://schemas.microsoft.com/office/drawing/2014/main" val="3071977927"/>
                    </a:ext>
                  </a:extLst>
                </a:gridCol>
                <a:gridCol w="1507344">
                  <a:extLst>
                    <a:ext uri="{9D8B030D-6E8A-4147-A177-3AD203B41FA5}">
                      <a16:colId xmlns:a16="http://schemas.microsoft.com/office/drawing/2014/main" val="2004868044"/>
                    </a:ext>
                  </a:extLst>
                </a:gridCol>
                <a:gridCol w="1373877">
                  <a:extLst>
                    <a:ext uri="{9D8B030D-6E8A-4147-A177-3AD203B41FA5}">
                      <a16:colId xmlns:a16="http://schemas.microsoft.com/office/drawing/2014/main" val="1706396876"/>
                    </a:ext>
                  </a:extLst>
                </a:gridCol>
                <a:gridCol w="1332811">
                  <a:extLst>
                    <a:ext uri="{9D8B030D-6E8A-4147-A177-3AD203B41FA5}">
                      <a16:colId xmlns:a16="http://schemas.microsoft.com/office/drawing/2014/main" val="3137179114"/>
                    </a:ext>
                  </a:extLst>
                </a:gridCol>
              </a:tblGrid>
              <a:tr h="355206"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600" kern="100" dirty="0">
                          <a:effectLst/>
                        </a:rPr>
                        <a:t>Kontrole Grodziskiej Straży Miejskiej</a:t>
                      </a:r>
                      <a:endParaRPr lang="pl-PL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4999768"/>
                  </a:ext>
                </a:extLst>
              </a:tr>
              <a:tr h="355206"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kern="100" dirty="0">
                          <a:effectLst/>
                        </a:rPr>
                        <a:t>w zakresie spalania odpadów i pozostałości roślinnych</a:t>
                      </a:r>
                      <a:endParaRPr lang="pl-PL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1564675"/>
                  </a:ext>
                </a:extLst>
              </a:tr>
              <a:tr h="109850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kern="100">
                          <a:effectLst/>
                        </a:rPr>
                        <a:t>rok</a:t>
                      </a:r>
                      <a:endParaRPr lang="pl-PL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kern="100">
                          <a:effectLst/>
                        </a:rPr>
                        <a:t>Liczba kontroli</a:t>
                      </a:r>
                      <a:endParaRPr lang="pl-PL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kern="100">
                          <a:effectLst/>
                        </a:rPr>
                        <a:t>Liczba popełnionych wykroczeń</a:t>
                      </a:r>
                      <a:endParaRPr lang="pl-PL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kern="100" dirty="0">
                          <a:effectLst/>
                        </a:rPr>
                        <a:t>Liczba udzielanych pouczeń</a:t>
                      </a:r>
                      <a:endParaRPr lang="pl-PL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kern="100" dirty="0">
                          <a:effectLst/>
                        </a:rPr>
                        <a:t>Liczba wystawionych mandatów</a:t>
                      </a:r>
                      <a:endParaRPr lang="pl-PL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kern="100" dirty="0">
                          <a:effectLst/>
                        </a:rPr>
                        <a:t>Liczba spraw skierowanych              do sądu</a:t>
                      </a:r>
                      <a:endParaRPr lang="pl-PL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37709276"/>
                  </a:ext>
                </a:extLst>
              </a:tr>
              <a:tr h="3552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kern="100" dirty="0">
                          <a:effectLst/>
                        </a:rPr>
                        <a:t> 2021</a:t>
                      </a:r>
                      <a:endParaRPr lang="pl-PL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b="1" kern="100" dirty="0">
                          <a:effectLst/>
                        </a:rPr>
                        <a:t> 106</a:t>
                      </a:r>
                      <a:endParaRPr lang="pl-PL" sz="11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b="1" kern="100" dirty="0">
                          <a:effectLst/>
                        </a:rPr>
                        <a:t>74</a:t>
                      </a:r>
                      <a:endParaRPr lang="pl-PL" sz="11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b="1" kern="100" dirty="0">
                          <a:effectLst/>
                        </a:rPr>
                        <a:t>52 </a:t>
                      </a:r>
                      <a:endParaRPr lang="pl-PL" sz="11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b="1" kern="100" dirty="0">
                          <a:effectLst/>
                        </a:rPr>
                        <a:t>20 </a:t>
                      </a:r>
                      <a:endParaRPr lang="pl-PL" sz="11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b="1" kern="100" dirty="0">
                          <a:effectLst/>
                        </a:rPr>
                        <a:t>2 </a:t>
                      </a:r>
                      <a:endParaRPr lang="pl-PL" sz="11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03763740"/>
                  </a:ext>
                </a:extLst>
              </a:tr>
              <a:tr h="3552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kern="100">
                          <a:effectLst/>
                        </a:rPr>
                        <a:t>2022</a:t>
                      </a:r>
                      <a:endParaRPr lang="pl-PL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b="1" kern="100" dirty="0">
                          <a:effectLst/>
                        </a:rPr>
                        <a:t>44</a:t>
                      </a:r>
                      <a:endParaRPr lang="pl-PL" sz="11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b="1" kern="100" dirty="0">
                          <a:effectLst/>
                        </a:rPr>
                        <a:t>26</a:t>
                      </a:r>
                      <a:endParaRPr lang="pl-PL" sz="11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b="1" kern="100" dirty="0">
                          <a:effectLst/>
                        </a:rPr>
                        <a:t>22</a:t>
                      </a:r>
                      <a:endParaRPr lang="pl-PL" sz="11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b="1" kern="100" dirty="0">
                          <a:effectLst/>
                        </a:rPr>
                        <a:t>4</a:t>
                      </a:r>
                      <a:endParaRPr lang="pl-PL" sz="11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b="1" kern="100" dirty="0">
                          <a:effectLst/>
                        </a:rPr>
                        <a:t>0</a:t>
                      </a:r>
                      <a:endParaRPr lang="pl-PL" sz="11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614555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23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CB1D87D-E475-451A-B36C-E4A4F63609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68598" y="692331"/>
            <a:ext cx="9284756" cy="855138"/>
          </a:xfrm>
          <a:solidFill>
            <a:srgbClr val="AB2328"/>
          </a:solidFill>
        </p:spPr>
        <p:txBody>
          <a:bodyPr rtlCol="0">
            <a:normAutofit fontScale="90000"/>
          </a:bodyPr>
          <a:lstStyle/>
          <a:p>
            <a:pPr algn="l" rtl="0"/>
            <a:r>
              <a:rPr lang="pl-PL" dirty="0">
                <a:latin typeface="Museo 100"/>
              </a:rPr>
              <a:t>Kontrole przestrzegania uchwały antysmogowej</a:t>
            </a:r>
            <a:endParaRPr lang="pl-PL" i="1" dirty="0">
              <a:latin typeface="Museo 100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5982DD08-C81D-D52B-AABA-2E1B0B8EA6A1}"/>
              </a:ext>
            </a:extLst>
          </p:cNvPr>
          <p:cNvSpPr txBox="1"/>
          <p:nvPr/>
        </p:nvSpPr>
        <p:spPr>
          <a:xfrm>
            <a:off x="1968598" y="1622705"/>
            <a:ext cx="84756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b="1" dirty="0">
                <a:effectLst/>
                <a:ea typeface="Times New Roman" panose="02020603050405020304" pitchFamily="18" charset="0"/>
              </a:rPr>
              <a:t>Straż Miejska wyposażona jest w sprzęt do monitorowania nielegalnego spalania</a:t>
            </a:r>
            <a:r>
              <a:rPr lang="pl-PL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pl-PL" b="1" dirty="0">
                <a:solidFill>
                  <a:srgbClr val="FF0000"/>
                </a:solidFill>
              </a:rPr>
              <a:t>Jest to dron </a:t>
            </a:r>
            <a:r>
              <a:rPr lang="it-IT" b="1" dirty="0">
                <a:solidFill>
                  <a:srgbClr val="FF0000"/>
                </a:solidFill>
              </a:rPr>
              <a:t>DJI device Matrice 600 Pro</a:t>
            </a:r>
            <a:r>
              <a:rPr lang="pl-PL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3AB54190-744A-5463-E5EA-9B4304D9942B}"/>
              </a:ext>
            </a:extLst>
          </p:cNvPr>
          <p:cNvSpPr txBox="1"/>
          <p:nvPr/>
        </p:nvSpPr>
        <p:spPr>
          <a:xfrm>
            <a:off x="1767261" y="2548801"/>
            <a:ext cx="471742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dirty="0"/>
              <a:t>Dron jest wykorzystywany do lokalizowania miejsc, w których dochodzi do nielegalnego spalania śmieci i innych szkodliwych materiałów. Sprzęt pozwala na wykonywanie pomiarów jakości powietrza w kluczowych punktach miasta, przede wszystkim na osiedlach domów jednorodzinnych.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85A69B8F-A7B3-C012-1CB1-8849028BA0FA}"/>
              </a:ext>
            </a:extLst>
          </p:cNvPr>
          <p:cNvSpPr txBox="1"/>
          <p:nvPr/>
        </p:nvSpPr>
        <p:spPr>
          <a:xfrm>
            <a:off x="1767261" y="4921149"/>
            <a:ext cx="847569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b="1" dirty="0">
                <a:effectLst/>
              </a:rPr>
              <a:t>Kontrola bezpośrednio nad kominami</a:t>
            </a:r>
            <a:r>
              <a:rPr lang="pl-PL" dirty="0">
                <a:effectLst/>
              </a:rPr>
              <a:t>. Pozwala na sprawdzenie czy w piecu spalane są śmieci lub inne szkodliwe substancje. Sprawdzenie jednego komina zajmuje mniej niż minutę, a zebrany przez </a:t>
            </a:r>
            <a:r>
              <a:rPr lang="pl-PL" dirty="0" err="1">
                <a:effectLst/>
              </a:rPr>
              <a:t>drona</a:t>
            </a:r>
            <a:r>
              <a:rPr lang="pl-PL" dirty="0">
                <a:effectLst/>
              </a:rPr>
              <a:t> materiał stanowi obciążający i niepodważalny dowód na spalanie śmieci czy też niedozwolonych materiałów. </a:t>
            </a:r>
          </a:p>
          <a:p>
            <a:r>
              <a:rPr lang="pl-PL" dirty="0">
                <a:effectLst/>
              </a:rPr>
              <a:t> 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7A44D4AB-E7B6-7CC8-A9D8-92CDD8A059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988" y="2067753"/>
            <a:ext cx="5398012" cy="2861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4183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CB1D87D-E475-451A-B36C-E4A4F63609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68598" y="692331"/>
            <a:ext cx="9284756" cy="855138"/>
          </a:xfrm>
          <a:solidFill>
            <a:srgbClr val="AB2328"/>
          </a:solidFill>
        </p:spPr>
        <p:txBody>
          <a:bodyPr rtlCol="0">
            <a:normAutofit fontScale="90000"/>
          </a:bodyPr>
          <a:lstStyle/>
          <a:p>
            <a:pPr algn="l" rtl="0"/>
            <a:r>
              <a:rPr lang="pl-PL" dirty="0">
                <a:latin typeface="Museo 100"/>
              </a:rPr>
              <a:t>Kontrole przestrzegania uchwały antysmogowej</a:t>
            </a:r>
            <a:endParaRPr lang="pl-PL" i="1" dirty="0">
              <a:latin typeface="Museo 100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A74AC293-6569-D099-F893-B3C855ABDC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35" y="2650921"/>
            <a:ext cx="5413694" cy="3045203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0F4620E8-5095-4EB8-7507-5948127922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972" y="2650922"/>
            <a:ext cx="5322386" cy="3045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9415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CB1D87D-E475-451A-B36C-E4A4F63609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68598" y="692331"/>
            <a:ext cx="9284756" cy="855138"/>
          </a:xfrm>
          <a:solidFill>
            <a:srgbClr val="AB2328"/>
          </a:solidFill>
        </p:spPr>
        <p:txBody>
          <a:bodyPr rtlCol="0">
            <a:normAutofit fontScale="90000"/>
          </a:bodyPr>
          <a:lstStyle/>
          <a:p>
            <a:pPr algn="l" rtl="0"/>
            <a:r>
              <a:rPr lang="pl-PL" dirty="0">
                <a:latin typeface="Museo 100"/>
              </a:rPr>
              <a:t>Kontrole przestrzegania uchwały antysmogowej</a:t>
            </a:r>
            <a:endParaRPr lang="pl-PL" i="1" dirty="0">
              <a:latin typeface="Museo 10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903DA0DD-A06E-0F9A-8ECC-EC7521A3DC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050" y="1736521"/>
            <a:ext cx="7635845" cy="429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3563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CB1D87D-E475-451A-B36C-E4A4F63609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68598" y="717498"/>
            <a:ext cx="9284756" cy="855138"/>
          </a:xfrm>
          <a:solidFill>
            <a:srgbClr val="AB2328"/>
          </a:solidFill>
        </p:spPr>
        <p:txBody>
          <a:bodyPr rtlCol="0">
            <a:normAutofit/>
          </a:bodyPr>
          <a:lstStyle/>
          <a:p>
            <a:pPr algn="l" rtl="0"/>
            <a:r>
              <a:rPr lang="pl-PL" dirty="0">
                <a:latin typeface="Museo 100"/>
              </a:rPr>
              <a:t>Gmina Grodzisk Mazowiecki </a:t>
            </a:r>
            <a:endParaRPr lang="pl-PL" i="1" dirty="0">
              <a:latin typeface="Museo 10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3E312F1A-0773-A1B9-4D71-1F8D52143A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545" y="2206078"/>
            <a:ext cx="7368349" cy="4310196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78FCAB04-C1FE-EEE9-AC81-282AF8424E9D}"/>
              </a:ext>
            </a:extLst>
          </p:cNvPr>
          <p:cNvSpPr txBox="1"/>
          <p:nvPr/>
        </p:nvSpPr>
        <p:spPr>
          <a:xfrm>
            <a:off x="2094432" y="1689302"/>
            <a:ext cx="89454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dirty="0">
                <a:effectLst/>
                <a:ea typeface="Times New Roman" panose="02020603050405020304" pitchFamily="18" charset="0"/>
              </a:rPr>
              <a:t>W</a:t>
            </a:r>
            <a:r>
              <a:rPr lang="pl-PL" sz="2000" dirty="0">
                <a:ea typeface="Times New Roman" panose="02020603050405020304" pitchFamily="18" charset="0"/>
              </a:rPr>
              <a:t>szystkie nasze działania zmierzają do tego, aby nasza gmina była wolna od smogu!</a:t>
            </a: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4555432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CB1D87D-E475-451A-B36C-E4A4F63609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68598" y="348382"/>
            <a:ext cx="9284756" cy="855138"/>
          </a:xfrm>
          <a:solidFill>
            <a:srgbClr val="AB2328"/>
          </a:solidFill>
        </p:spPr>
        <p:txBody>
          <a:bodyPr rtlCol="0">
            <a:normAutofit/>
          </a:bodyPr>
          <a:lstStyle/>
          <a:p>
            <a:pPr algn="l" rtl="0"/>
            <a:r>
              <a:rPr lang="pl-PL" dirty="0">
                <a:latin typeface="Museo 100"/>
              </a:rPr>
              <a:t>Gmina Grodzisk Mazowiecki </a:t>
            </a:r>
            <a:endParaRPr lang="pl-PL" i="1" dirty="0">
              <a:latin typeface="Museo 10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B0FF191-2B45-B82D-F9C9-B5A8D0C689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044" y="1870105"/>
            <a:ext cx="7041178" cy="4687943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01DBACB0-9E32-AFD6-4F1A-E5AFE600A697}"/>
              </a:ext>
            </a:extLst>
          </p:cNvPr>
          <p:cNvSpPr txBox="1"/>
          <p:nvPr/>
        </p:nvSpPr>
        <p:spPr>
          <a:xfrm>
            <a:off x="1968598" y="1347363"/>
            <a:ext cx="89203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dirty="0">
                <a:effectLst/>
                <a:ea typeface="Times New Roman" panose="02020603050405020304" pitchFamily="18" charset="0"/>
              </a:rPr>
              <a:t>W</a:t>
            </a:r>
            <a:r>
              <a:rPr lang="pl-PL" sz="2000" dirty="0">
                <a:ea typeface="Times New Roman" panose="02020603050405020304" pitchFamily="18" charset="0"/>
              </a:rPr>
              <a:t>szystkie nasze działania zmierzają do tego, aby nasza gmina była wolna od smogu!</a:t>
            </a: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26975559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33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>
            <a:extLst>
              <a:ext uri="{FF2B5EF4-FFF2-40B4-BE49-F238E27FC236}">
                <a16:creationId xmlns:a16="http://schemas.microsoft.com/office/drawing/2014/main" id="{6BF1D049-829A-4F9A-AAA1-8E7396C031DC}"/>
              </a:ext>
            </a:extLst>
          </p:cNvPr>
          <p:cNvSpPr txBox="1"/>
          <p:nvPr/>
        </p:nvSpPr>
        <p:spPr>
          <a:xfrm>
            <a:off x="4929622" y="4469862"/>
            <a:ext cx="58922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seo 100"/>
                <a:ea typeface="+mn-ea"/>
                <a:cs typeface="+mn-cs"/>
              </a:rPr>
              <a:t>Gmina Grodzisk Mazowiecki</a:t>
            </a:r>
            <a:endParaRPr kumimoji="0" lang="pl-PL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DCD7816A-1517-4113-B827-DDE8AAF97F73}"/>
              </a:ext>
            </a:extLst>
          </p:cNvPr>
          <p:cNvSpPr txBox="1"/>
          <p:nvPr/>
        </p:nvSpPr>
        <p:spPr>
          <a:xfrm>
            <a:off x="4929622" y="5119516"/>
            <a:ext cx="45018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seo 100"/>
                <a:ea typeface="+mn-ea"/>
                <a:cs typeface="+mn-cs"/>
              </a:rPr>
              <a:t>www</a:t>
            </a: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.grodzisk.pl 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17A3A7FB-1B88-48F1-BC02-81014D25544E}"/>
              </a:ext>
            </a:extLst>
          </p:cNvPr>
          <p:cNvSpPr/>
          <p:nvPr/>
        </p:nvSpPr>
        <p:spPr>
          <a:xfrm>
            <a:off x="-1" y="1"/>
            <a:ext cx="4166755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B6F7B685-C009-49A4-8ED9-B1A6530621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1727" y="450451"/>
            <a:ext cx="4815321" cy="5957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7536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CB1D87D-E475-451A-B36C-E4A4F63609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68598" y="780175"/>
            <a:ext cx="9284756" cy="767293"/>
          </a:xfrm>
          <a:solidFill>
            <a:srgbClr val="AB2328"/>
          </a:solidFill>
        </p:spPr>
        <p:txBody>
          <a:bodyPr rtlCol="0">
            <a:noAutofit/>
          </a:bodyPr>
          <a:lstStyle/>
          <a:p>
            <a:pPr algn="l"/>
            <a:r>
              <a:rPr lang="pl-PL" sz="3200" b="1" dirty="0"/>
              <a:t>Gmina dofinansowuje wymianę pieców dla mieszkańców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6F4AF669-5C07-A570-386B-FE93897157D5}"/>
              </a:ext>
            </a:extLst>
          </p:cNvPr>
          <p:cNvSpPr txBox="1"/>
          <p:nvPr/>
        </p:nvSpPr>
        <p:spPr>
          <a:xfrm>
            <a:off x="2047816" y="1830688"/>
            <a:ext cx="920553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Zachęcamy mieszkańców naszej gminy do podejmowania działań likwidacji ogrzewania opartego na paliwie węglowym w swoich domach i wymiany go na ogrzewanie gazowe bądź elektryczne.</a:t>
            </a:r>
          </a:p>
          <a:p>
            <a:endParaRPr lang="pl-PL" sz="1800" dirty="0"/>
          </a:p>
          <a:p>
            <a:r>
              <a:rPr lang="pl-PL" sz="1800" dirty="0"/>
              <a:t>Dotacja z budżetu gminy pokrywa aż 70% kosztów (nie więcej niż 6 000 zł) </a:t>
            </a:r>
            <a:r>
              <a:rPr lang="pl-PL" sz="1800" b="1" dirty="0"/>
              <a:t>zakupu nowego kotła gazowego lub elektrycznego.</a:t>
            </a:r>
            <a:endParaRPr lang="pl-PL" sz="1800" dirty="0"/>
          </a:p>
          <a:p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86B7E90D-9831-C69E-9256-C175823C70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476" t="24922" r="67196" b="44514"/>
          <a:stretch/>
        </p:blipFill>
        <p:spPr bwMode="auto">
          <a:xfrm>
            <a:off x="1825162" y="3381901"/>
            <a:ext cx="6834744" cy="33914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48183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CB1D87D-E475-451A-B36C-E4A4F63609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68598" y="681319"/>
            <a:ext cx="9284756" cy="866150"/>
          </a:xfrm>
          <a:solidFill>
            <a:srgbClr val="AB2328"/>
          </a:solidFill>
        </p:spPr>
        <p:txBody>
          <a:bodyPr rtlCol="0">
            <a:noAutofit/>
          </a:bodyPr>
          <a:lstStyle/>
          <a:p>
            <a:pPr algn="l"/>
            <a:r>
              <a:rPr lang="pl-PL" sz="2400" dirty="0"/>
              <a:t>Gmina Grodzisk Mazowiecki zaprasza do skorzystania z dotacji polegającej na przyłączeniu budynku do sieci gazowej.</a:t>
            </a:r>
            <a:endParaRPr lang="pl-PL" sz="5400" b="1" dirty="0"/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2AE1FED2-2B14-7674-874E-B226481ECCF1}"/>
              </a:ext>
            </a:extLst>
          </p:cNvPr>
          <p:cNvSpPr txBox="1"/>
          <p:nvPr/>
        </p:nvSpPr>
        <p:spPr>
          <a:xfrm>
            <a:off x="1968598" y="1613211"/>
            <a:ext cx="8707718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l-PL" dirty="0"/>
          </a:p>
          <a:p>
            <a:r>
              <a:rPr lang="pl-PL" dirty="0"/>
              <a:t>Zachęcamy mieszkańców naszej gminy do podejmowania działań likwidacji ogrzewania opartego na paliwie węglowym w swoich domach i dofinansowujemy przyłączenie </a:t>
            </a:r>
            <a:r>
              <a:rPr lang="pl-PL"/>
              <a:t>się </a:t>
            </a:r>
            <a:r>
              <a:rPr lang="pl-PL" dirty="0"/>
              <a:t>d</a:t>
            </a:r>
            <a:r>
              <a:rPr lang="pl-PL"/>
              <a:t>o </a:t>
            </a:r>
            <a:r>
              <a:rPr lang="pl-PL" dirty="0"/>
              <a:t>sieci gazowej.</a:t>
            </a:r>
          </a:p>
          <a:p>
            <a:endParaRPr lang="pl-PL" dirty="0"/>
          </a:p>
          <a:p>
            <a:r>
              <a:rPr lang="pl-PL" dirty="0"/>
              <a:t>Dofinansowanie polega na zwrocie kosztów za podłączenie do sieci gazowej od płotu                 do zamieszkałego budynku.</a:t>
            </a:r>
          </a:p>
          <a:p>
            <a:endParaRPr lang="pl-PL" dirty="0"/>
          </a:p>
          <a:p>
            <a:r>
              <a:rPr lang="pl-PL" dirty="0"/>
              <a:t>Kwota dofinansowania to 2 000 zł.</a:t>
            </a:r>
          </a:p>
        </p:txBody>
      </p:sp>
      <p:pic>
        <p:nvPicPr>
          <p:cNvPr id="17" name="Obraz 16" descr="Obraz zawierający tekst, Produkty papierowe, Drukowanie, papier&#10;&#10;Opis wygenerowany automatycznie">
            <a:extLst>
              <a:ext uri="{FF2B5EF4-FFF2-40B4-BE49-F238E27FC236}">
                <a16:creationId xmlns:a16="http://schemas.microsoft.com/office/drawing/2014/main" id="{B9380677-640B-F11A-6434-168F97656B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7" t="7873"/>
          <a:stretch/>
        </p:blipFill>
        <p:spPr>
          <a:xfrm>
            <a:off x="6036235" y="3786265"/>
            <a:ext cx="3667547" cy="2322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5005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CB1D87D-E475-451A-B36C-E4A4F63609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98481" y="687295"/>
            <a:ext cx="9284756" cy="735106"/>
          </a:xfrm>
          <a:solidFill>
            <a:srgbClr val="AB2328"/>
          </a:solidFill>
        </p:spPr>
        <p:txBody>
          <a:bodyPr rtlCol="0">
            <a:noAutofit/>
          </a:bodyPr>
          <a:lstStyle/>
          <a:p>
            <a:pPr algn="ctr"/>
            <a:r>
              <a:rPr lang="pl-PL" sz="2400" dirty="0"/>
              <a:t>Gmina dofinansowuje wymianę pieców i przyłączenie do sieci gazowej </a:t>
            </a: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F24826C6-B417-C269-E766-F80865321B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6146631"/>
              </p:ext>
            </p:extLst>
          </p:nvPr>
        </p:nvGraphicFramePr>
        <p:xfrm>
          <a:off x="2074494" y="2008313"/>
          <a:ext cx="8464491" cy="33048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38345">
                  <a:extLst>
                    <a:ext uri="{9D8B030D-6E8A-4147-A177-3AD203B41FA5}">
                      <a16:colId xmlns:a16="http://schemas.microsoft.com/office/drawing/2014/main" val="2910660169"/>
                    </a:ext>
                  </a:extLst>
                </a:gridCol>
                <a:gridCol w="1868575">
                  <a:extLst>
                    <a:ext uri="{9D8B030D-6E8A-4147-A177-3AD203B41FA5}">
                      <a16:colId xmlns:a16="http://schemas.microsoft.com/office/drawing/2014/main" val="2180247958"/>
                    </a:ext>
                  </a:extLst>
                </a:gridCol>
                <a:gridCol w="1868575">
                  <a:extLst>
                    <a:ext uri="{9D8B030D-6E8A-4147-A177-3AD203B41FA5}">
                      <a16:colId xmlns:a16="http://schemas.microsoft.com/office/drawing/2014/main" val="1658846088"/>
                    </a:ext>
                  </a:extLst>
                </a:gridCol>
                <a:gridCol w="1394498">
                  <a:extLst>
                    <a:ext uri="{9D8B030D-6E8A-4147-A177-3AD203B41FA5}">
                      <a16:colId xmlns:a16="http://schemas.microsoft.com/office/drawing/2014/main" val="1385765601"/>
                    </a:ext>
                  </a:extLst>
                </a:gridCol>
                <a:gridCol w="1394498">
                  <a:extLst>
                    <a:ext uri="{9D8B030D-6E8A-4147-A177-3AD203B41FA5}">
                      <a16:colId xmlns:a16="http://schemas.microsoft.com/office/drawing/2014/main" val="1111229310"/>
                    </a:ext>
                  </a:extLst>
                </a:gridCol>
              </a:tblGrid>
              <a:tr h="67899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kern="100" dirty="0">
                          <a:effectLst/>
                        </a:rPr>
                        <a:t>Dotacje Gminy Grodzisk Mazowiecki</a:t>
                      </a:r>
                      <a:endParaRPr lang="pl-PL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B0F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kern="100" dirty="0">
                          <a:effectLst/>
                        </a:rPr>
                        <a:t>Dotacja Piece</a:t>
                      </a:r>
                      <a:endParaRPr lang="pl-PL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kern="100" dirty="0">
                          <a:effectLst/>
                        </a:rPr>
                        <a:t>Dotacja przyłącze gazowe</a:t>
                      </a:r>
                      <a:endParaRPr lang="pl-PL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3064171"/>
                  </a:ext>
                </a:extLst>
              </a:tr>
              <a:tr h="1378487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kern="100" dirty="0">
                          <a:effectLst/>
                        </a:rPr>
                        <a:t>Ilość wymienionych  pieców</a:t>
                      </a:r>
                      <a:endParaRPr lang="pl-PL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kern="100" dirty="0">
                          <a:effectLst/>
                        </a:rPr>
                        <a:t>Kwota dotacji</a:t>
                      </a:r>
                      <a:endParaRPr lang="pl-PL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kern="100">
                          <a:effectLst/>
                        </a:rPr>
                        <a:t>Ilość nowych przyłączy gazowych </a:t>
                      </a:r>
                      <a:endParaRPr lang="pl-PL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kern="100">
                          <a:effectLst/>
                        </a:rPr>
                        <a:t>Kwota dotacji </a:t>
                      </a:r>
                      <a:endParaRPr lang="pl-PL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77299124"/>
                  </a:ext>
                </a:extLst>
              </a:tr>
              <a:tr h="3292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kern="100" dirty="0">
                          <a:effectLst/>
                        </a:rPr>
                        <a:t>2021</a:t>
                      </a:r>
                      <a:endParaRPr lang="pl-PL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b="1" kern="100" dirty="0">
                          <a:effectLst/>
                        </a:rPr>
                        <a:t>195</a:t>
                      </a:r>
                      <a:endParaRPr lang="pl-PL" sz="16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b="1" kern="100" dirty="0">
                          <a:effectLst/>
                        </a:rPr>
                        <a:t>898 426,02 zł</a:t>
                      </a:r>
                      <a:endParaRPr lang="pl-PL" sz="16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b="1" kern="100">
                          <a:effectLst/>
                        </a:rPr>
                        <a:t>89</a:t>
                      </a:r>
                      <a:endParaRPr lang="pl-PL" sz="1600" b="1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b="1" kern="100">
                          <a:effectLst/>
                        </a:rPr>
                        <a:t>178 000 zł</a:t>
                      </a:r>
                      <a:endParaRPr lang="pl-PL" sz="1600" b="1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44889336"/>
                  </a:ext>
                </a:extLst>
              </a:tr>
              <a:tr h="3292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kern="100" dirty="0">
                          <a:effectLst/>
                        </a:rPr>
                        <a:t>2022</a:t>
                      </a:r>
                      <a:endParaRPr lang="pl-PL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b="1" kern="100">
                          <a:effectLst/>
                        </a:rPr>
                        <a:t>105</a:t>
                      </a:r>
                      <a:endParaRPr lang="pl-PL" sz="1600" b="1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b="1" kern="100" dirty="0">
                          <a:effectLst/>
                        </a:rPr>
                        <a:t>490 521,91 zł</a:t>
                      </a:r>
                      <a:endParaRPr lang="pl-PL" sz="16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b="1" kern="100" dirty="0">
                          <a:effectLst/>
                        </a:rPr>
                        <a:t>56</a:t>
                      </a:r>
                      <a:endParaRPr lang="pl-PL" sz="16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b="1" kern="100">
                          <a:effectLst/>
                        </a:rPr>
                        <a:t>120 000 zł</a:t>
                      </a:r>
                      <a:endParaRPr lang="pl-PL" sz="1600" b="1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20542171"/>
                  </a:ext>
                </a:extLst>
              </a:tr>
              <a:tr h="3292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kern="100" dirty="0">
                          <a:effectLst/>
                        </a:rPr>
                        <a:t>2023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kern="100" dirty="0">
                          <a:effectLst/>
                        </a:rPr>
                        <a:t>stan na 30.06.2023 r.</a:t>
                      </a:r>
                      <a:endParaRPr lang="pl-PL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b="1" kern="100">
                          <a:effectLst/>
                        </a:rPr>
                        <a:t>48</a:t>
                      </a:r>
                      <a:endParaRPr lang="pl-PL" sz="1600" b="1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b="1" kern="100" dirty="0">
                          <a:effectLst/>
                        </a:rPr>
                        <a:t>157 383,06 zł</a:t>
                      </a:r>
                      <a:endParaRPr lang="pl-PL" sz="16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b="1" kern="100" dirty="0">
                          <a:effectLst/>
                        </a:rPr>
                        <a:t>11</a:t>
                      </a:r>
                      <a:endParaRPr lang="pl-PL" sz="16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b="1" kern="100" dirty="0">
                          <a:effectLst/>
                        </a:rPr>
                        <a:t>16 000 zł</a:t>
                      </a:r>
                      <a:endParaRPr lang="pl-PL" sz="16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98659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42864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lide Background">
            <a:extLst>
              <a:ext uri="{FF2B5EF4-FFF2-40B4-BE49-F238E27FC236}">
                <a16:creationId xmlns:a16="http://schemas.microsoft.com/office/drawing/2014/main" id="{7DE220E6-BA55-4F04-B3C4-F4985F3E7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3" name="tint">
            <a:extLst>
              <a:ext uri="{FF2B5EF4-FFF2-40B4-BE49-F238E27FC236}">
                <a16:creationId xmlns:a16="http://schemas.microsoft.com/office/drawing/2014/main" id="{5AE190BC-D2FD-433E-AB89-0DF68EFD6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5644" y="0"/>
            <a:ext cx="1046356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id="{43E8FEA2-54EE-4F84-B5DB-A055A7D80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16444" y="0"/>
            <a:ext cx="6075554" cy="6858000"/>
          </a:xfrm>
          <a:prstGeom prst="rect">
            <a:avLst/>
          </a:prstGeom>
          <a:ln>
            <a:noFill/>
          </a:ln>
          <a:effectLst>
            <a:outerShdw blurRad="508000" dist="190500" dir="5460000" sx="93000" sy="93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E1CE3AFF-FDBF-2FA4-66EF-4380E9304296}"/>
              </a:ext>
            </a:extLst>
          </p:cNvPr>
          <p:cNvSpPr txBox="1">
            <a:spLocks/>
          </p:cNvSpPr>
          <p:nvPr/>
        </p:nvSpPr>
        <p:spPr>
          <a:xfrm>
            <a:off x="6816432" y="762001"/>
            <a:ext cx="4554680" cy="17082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 spc="-15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</a:pPr>
            <a:r>
              <a:rPr lang="en-US" sz="28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Punkt</a:t>
            </a:r>
            <a:r>
              <a:rPr lang="en-US" sz="2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Konsultacyjno-Informacyjny</a:t>
            </a:r>
            <a:r>
              <a:rPr lang="en-US" sz="2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Programu</a:t>
            </a:r>
            <a:r>
              <a:rPr lang="en-US" sz="2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Priorytetowego</a:t>
            </a:r>
            <a:r>
              <a:rPr lang="en-US" sz="2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endParaRPr lang="pl-PL" sz="28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l">
              <a:spcAft>
                <a:spcPts val="600"/>
              </a:spcAft>
            </a:pPr>
            <a:r>
              <a:rPr lang="en-US" sz="2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„</a:t>
            </a:r>
            <a:r>
              <a:rPr lang="en-US" sz="28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Czyste</a:t>
            </a:r>
            <a:r>
              <a:rPr lang="en-US" sz="2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Powietrze</a:t>
            </a:r>
            <a:r>
              <a:rPr lang="en-US" sz="2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” </a:t>
            </a:r>
          </a:p>
          <a:p>
            <a:pPr algn="l">
              <a:spcAft>
                <a:spcPts val="600"/>
              </a:spcAft>
            </a:pPr>
            <a:r>
              <a:rPr lang="en-US" sz="2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 </a:t>
            </a:r>
            <a:r>
              <a:rPr lang="en-US" sz="28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Gminie</a:t>
            </a:r>
            <a:r>
              <a:rPr lang="en-US" sz="2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Grodzisk Mazowiecki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891AAF3F-6B26-3C00-5C5A-DCC793CC41F1}"/>
              </a:ext>
            </a:extLst>
          </p:cNvPr>
          <p:cNvSpPr txBox="1"/>
          <p:nvPr/>
        </p:nvSpPr>
        <p:spPr>
          <a:xfrm>
            <a:off x="6816432" y="2470244"/>
            <a:ext cx="4554680" cy="37698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/>
              <a:t>Utworzenie</a:t>
            </a:r>
            <a:r>
              <a:rPr lang="en-US" dirty="0"/>
              <a:t> </a:t>
            </a:r>
            <a:r>
              <a:rPr lang="en-US" dirty="0" err="1"/>
              <a:t>punktu</a:t>
            </a:r>
            <a:r>
              <a:rPr lang="en-US" dirty="0"/>
              <a:t> jest </a:t>
            </a:r>
            <a:r>
              <a:rPr lang="en-US" dirty="0" err="1"/>
              <a:t>realizacją</a:t>
            </a:r>
            <a:r>
              <a:rPr lang="en-US" dirty="0"/>
              <a:t> </a:t>
            </a:r>
            <a:r>
              <a:rPr lang="en-US" dirty="0" err="1"/>
              <a:t>zawartego</a:t>
            </a:r>
            <a:r>
              <a:rPr lang="en-US" dirty="0"/>
              <a:t> </a:t>
            </a:r>
            <a:r>
              <a:rPr lang="en-US" dirty="0" err="1"/>
              <a:t>porozumienia</a:t>
            </a:r>
            <a:r>
              <a:rPr lang="en-US" dirty="0"/>
              <a:t> </a:t>
            </a:r>
            <a:r>
              <a:rPr lang="en-US" dirty="0" err="1"/>
              <a:t>pomiędzy</a:t>
            </a:r>
            <a:r>
              <a:rPr lang="en-US" dirty="0"/>
              <a:t> </a:t>
            </a:r>
            <a:r>
              <a:rPr lang="en-US" dirty="0" err="1"/>
              <a:t>Wojewódzkim</a:t>
            </a:r>
            <a:r>
              <a:rPr lang="en-US" dirty="0"/>
              <a:t> </a:t>
            </a:r>
            <a:r>
              <a:rPr lang="en-US" dirty="0" err="1"/>
              <a:t>Funduszem</a:t>
            </a:r>
            <a:r>
              <a:rPr lang="en-US" dirty="0"/>
              <a:t> </a:t>
            </a:r>
            <a:r>
              <a:rPr lang="en-US" dirty="0" err="1"/>
              <a:t>Ochrony</a:t>
            </a:r>
            <a:r>
              <a:rPr lang="en-US" dirty="0"/>
              <a:t> </a:t>
            </a:r>
            <a:r>
              <a:rPr lang="en-US" dirty="0" err="1"/>
              <a:t>Środowiska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Gospodarki</a:t>
            </a:r>
            <a:r>
              <a:rPr lang="en-US" dirty="0"/>
              <a:t> </a:t>
            </a:r>
            <a:r>
              <a:rPr lang="en-US" dirty="0" err="1"/>
              <a:t>Wodnej</a:t>
            </a:r>
            <a:r>
              <a:rPr lang="en-US" dirty="0"/>
              <a:t> w </a:t>
            </a:r>
            <a:r>
              <a:rPr lang="en-US" dirty="0" err="1"/>
              <a:t>Warszawie</a:t>
            </a:r>
            <a:r>
              <a:rPr lang="en-US" dirty="0"/>
              <a:t> a </a:t>
            </a:r>
            <a:r>
              <a:rPr lang="en-US" dirty="0" err="1"/>
              <a:t>Gminą</a:t>
            </a:r>
            <a:r>
              <a:rPr lang="en-US" dirty="0"/>
              <a:t> Grodzisk Mazowiecki</a:t>
            </a:r>
            <a:r>
              <a:rPr lang="pl-PL" dirty="0"/>
              <a:t> z dnia 31.05.2021 r.</a:t>
            </a:r>
            <a:endParaRPr lang="en-US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/>
              <a:t>Punkt</a:t>
            </a:r>
            <a:r>
              <a:rPr lang="en-US" dirty="0"/>
              <a:t> </a:t>
            </a:r>
            <a:r>
              <a:rPr lang="en-US" dirty="0" err="1"/>
              <a:t>Konsultacyjny</a:t>
            </a:r>
            <a:r>
              <a:rPr lang="en-US" dirty="0"/>
              <a:t> ma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celu</a:t>
            </a:r>
            <a:r>
              <a:rPr lang="en-US" dirty="0"/>
              <a:t> </a:t>
            </a:r>
            <a:r>
              <a:rPr lang="en-US" dirty="0" err="1"/>
              <a:t>ułatwienie</a:t>
            </a:r>
            <a:r>
              <a:rPr lang="en-US" dirty="0"/>
              <a:t> </a:t>
            </a:r>
            <a:r>
              <a:rPr lang="en-US" dirty="0" err="1"/>
              <a:t>mieszkańcom</a:t>
            </a:r>
            <a:r>
              <a:rPr lang="en-US" dirty="0"/>
              <a:t> </a:t>
            </a:r>
            <a:r>
              <a:rPr lang="en-US" dirty="0" err="1"/>
              <a:t>Gminy</a:t>
            </a:r>
            <a:r>
              <a:rPr lang="en-US" dirty="0"/>
              <a:t> Grodzisk Mazowiecki </a:t>
            </a:r>
            <a:r>
              <a:rPr lang="en-US" dirty="0" err="1"/>
              <a:t>aplikowanie</a:t>
            </a:r>
            <a:r>
              <a:rPr lang="en-US" dirty="0"/>
              <a:t> o </a:t>
            </a:r>
            <a:r>
              <a:rPr lang="en-US" dirty="0" err="1"/>
              <a:t>dofinansowanie</a:t>
            </a:r>
            <a:r>
              <a:rPr lang="en-US" dirty="0"/>
              <a:t> w </a:t>
            </a:r>
            <a:r>
              <a:rPr lang="en-US" dirty="0" err="1"/>
              <a:t>ramach</a:t>
            </a:r>
            <a:r>
              <a:rPr lang="en-US" dirty="0"/>
              <a:t> </a:t>
            </a:r>
            <a:r>
              <a:rPr lang="en-US" dirty="0" err="1"/>
              <a:t>Programu</a:t>
            </a:r>
            <a:r>
              <a:rPr lang="en-US" dirty="0"/>
              <a:t> </a:t>
            </a:r>
            <a:r>
              <a:rPr lang="en-US" dirty="0" err="1"/>
              <a:t>Priorytetowego</a:t>
            </a:r>
            <a:r>
              <a:rPr lang="en-US" dirty="0"/>
              <a:t> </a:t>
            </a:r>
            <a:r>
              <a:rPr lang="en-US" dirty="0" err="1"/>
              <a:t>Czyste</a:t>
            </a:r>
            <a:r>
              <a:rPr lang="en-US" dirty="0"/>
              <a:t> </a:t>
            </a:r>
            <a:r>
              <a:rPr lang="en-US" dirty="0" err="1"/>
              <a:t>Powietrze</a:t>
            </a:r>
            <a:r>
              <a:rPr lang="en-US" dirty="0"/>
              <a:t>. </a:t>
            </a:r>
            <a:endParaRPr lang="pl-PL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dirty="0"/>
              <a:t>Pomoc przy składaniu wniosku, wydruk         i wysyłka do </a:t>
            </a:r>
            <a:r>
              <a:rPr lang="pl-PL" dirty="0" err="1"/>
              <a:t>WFOŚiGW</a:t>
            </a:r>
            <a:r>
              <a:rPr lang="pl-PL" dirty="0"/>
              <a:t> w Warszawie oraz pełna obsługa przy składaniu wniosku                      o płatność.</a:t>
            </a:r>
            <a:endParaRPr lang="en-US"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3539CE5B-9340-574B-726D-215F30045E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729" y="3523774"/>
            <a:ext cx="4828986" cy="2716305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4E5DBF9A-1EFA-6F02-975C-72EBAA0146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66" t="26168" r="28406" b="30841"/>
          <a:stretch/>
        </p:blipFill>
        <p:spPr bwMode="auto">
          <a:xfrm>
            <a:off x="10981672" y="91440"/>
            <a:ext cx="1080513" cy="77667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" name="Obraz 29" descr="Obraz zawierający tekst, zrzut ekranu&#10;&#10;Opis wygenerowany automatycznie">
            <a:extLst>
              <a:ext uri="{FF2B5EF4-FFF2-40B4-BE49-F238E27FC236}">
                <a16:creationId xmlns:a16="http://schemas.microsoft.com/office/drawing/2014/main" id="{98FFBB0B-F690-14A9-95F1-A560C37397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28" y="403735"/>
            <a:ext cx="4828987" cy="2716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2842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8C9EB512-BE5E-A0F9-3993-B23A021FB6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7563" y="244621"/>
            <a:ext cx="1820858" cy="1303285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91F5E59D-21CD-FFB2-6FDF-04410F12DA65}"/>
              </a:ext>
            </a:extLst>
          </p:cNvPr>
          <p:cNvSpPr txBox="1"/>
          <p:nvPr/>
        </p:nvSpPr>
        <p:spPr>
          <a:xfrm>
            <a:off x="1685365" y="896263"/>
            <a:ext cx="46676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600" b="1" dirty="0">
                <a:latin typeface="Calibri Light" panose="020F0302020204030204" pitchFamily="34" charset="0"/>
                <a:ea typeface="Calibri" panose="020F0502020204030204" pitchFamily="34" charset="0"/>
              </a:rPr>
              <a:t>Stworzenie druków dla mieszkańców zainteresowanych Programem Czyste Powietrze</a:t>
            </a:r>
            <a:r>
              <a:rPr lang="pl-PL" sz="1600" b="1" dirty="0"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 </a:t>
            </a:r>
            <a:endParaRPr lang="pl-PL" sz="1600" b="1"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A9D3F72B-67FF-9273-6C0E-2080E56106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88694">
            <a:off x="440731" y="2369156"/>
            <a:ext cx="2629443" cy="3625755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F071331E-3C4F-AE69-51D5-868C5C63FB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99600">
            <a:off x="3087638" y="1874900"/>
            <a:ext cx="2634196" cy="3792955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195F3967-85BF-F447-AEA0-1ED963910A8C}"/>
              </a:ext>
            </a:extLst>
          </p:cNvPr>
          <p:cNvSpPr txBox="1"/>
          <p:nvPr/>
        </p:nvSpPr>
        <p:spPr>
          <a:xfrm>
            <a:off x="6096000" y="853036"/>
            <a:ext cx="43389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800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Punkt Konsultacyjny </a:t>
            </a:r>
          </a:p>
          <a:p>
            <a:pPr algn="ctr"/>
            <a:r>
              <a:rPr lang="pl-PL" sz="1800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Gminy Grodzisk Mazowiecki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8A34181E-8024-0438-F6C7-E52DB7048259}"/>
              </a:ext>
            </a:extLst>
          </p:cNvPr>
          <p:cNvSpPr txBox="1"/>
          <p:nvPr/>
        </p:nvSpPr>
        <p:spPr>
          <a:xfrm>
            <a:off x="6674506" y="1533985"/>
            <a:ext cx="3191435" cy="374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1800" b="1" kern="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czystepowietrze@grodzisk.pl</a:t>
            </a:r>
            <a:endParaRPr lang="pl-PL" sz="1800" kern="100" dirty="0">
              <a:solidFill>
                <a:srgbClr val="00B0F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DDD7D609-AB02-2B56-BE61-B1C852EB46C7}"/>
              </a:ext>
            </a:extLst>
          </p:cNvPr>
          <p:cNvSpPr txBox="1"/>
          <p:nvPr/>
        </p:nvSpPr>
        <p:spPr>
          <a:xfrm>
            <a:off x="6844484" y="1917355"/>
            <a:ext cx="2791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tel.: 22 755 55 34 wew. 221</a:t>
            </a:r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37C0F878-CC85-B6CE-A0C1-8E4C76DB04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2988" y="2295980"/>
            <a:ext cx="5491536" cy="4118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1349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8C9EB512-BE5E-A0F9-3993-B23A021FB6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822" y="380934"/>
            <a:ext cx="1820858" cy="1303285"/>
          </a:xfrm>
          <a:prstGeom prst="rect">
            <a:avLst/>
          </a:prstGeom>
        </p:spPr>
      </p:pic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A4EAB2A2-5D9D-1984-DA80-574E8307E5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7548561"/>
              </p:ext>
            </p:extLst>
          </p:nvPr>
        </p:nvGraphicFramePr>
        <p:xfrm>
          <a:off x="1690060" y="2878915"/>
          <a:ext cx="8224904" cy="2148552"/>
        </p:xfrm>
        <a:graphic>
          <a:graphicData uri="http://schemas.openxmlformats.org/drawingml/2006/table">
            <a:tbl>
              <a:tblPr firstRow="1" bandRow="1">
                <a:solidFill>
                  <a:srgbClr val="F2F2F2">
                    <a:alpha val="30196"/>
                  </a:srgbClr>
                </a:solidFill>
              </a:tblPr>
              <a:tblGrid>
                <a:gridCol w="1596999">
                  <a:extLst>
                    <a:ext uri="{9D8B030D-6E8A-4147-A177-3AD203B41FA5}">
                      <a16:colId xmlns:a16="http://schemas.microsoft.com/office/drawing/2014/main" val="3268542486"/>
                    </a:ext>
                  </a:extLst>
                </a:gridCol>
                <a:gridCol w="1340950">
                  <a:extLst>
                    <a:ext uri="{9D8B030D-6E8A-4147-A177-3AD203B41FA5}">
                      <a16:colId xmlns:a16="http://schemas.microsoft.com/office/drawing/2014/main" val="1880566832"/>
                    </a:ext>
                  </a:extLst>
                </a:gridCol>
                <a:gridCol w="1454222">
                  <a:extLst>
                    <a:ext uri="{9D8B030D-6E8A-4147-A177-3AD203B41FA5}">
                      <a16:colId xmlns:a16="http://schemas.microsoft.com/office/drawing/2014/main" val="4203562177"/>
                    </a:ext>
                  </a:extLst>
                </a:gridCol>
                <a:gridCol w="1901205">
                  <a:extLst>
                    <a:ext uri="{9D8B030D-6E8A-4147-A177-3AD203B41FA5}">
                      <a16:colId xmlns:a16="http://schemas.microsoft.com/office/drawing/2014/main" val="4095089500"/>
                    </a:ext>
                  </a:extLst>
                </a:gridCol>
                <a:gridCol w="1931528">
                  <a:extLst>
                    <a:ext uri="{9D8B030D-6E8A-4147-A177-3AD203B41FA5}">
                      <a16:colId xmlns:a16="http://schemas.microsoft.com/office/drawing/2014/main" val="2302422568"/>
                    </a:ext>
                  </a:extLst>
                </a:gridCol>
              </a:tblGrid>
              <a:tr h="1226501">
                <a:tc>
                  <a:txBody>
                    <a:bodyPr/>
                    <a:lstStyle/>
                    <a:p>
                      <a:pPr algn="ctr"/>
                      <a:r>
                        <a:rPr lang="pl-PL" sz="2000" b="0" cap="none" spc="0" dirty="0">
                          <a:solidFill>
                            <a:schemeClr val="bg1"/>
                          </a:solidFill>
                        </a:rPr>
                        <a:t>Gmina</a:t>
                      </a:r>
                    </a:p>
                  </a:txBody>
                  <a:tcPr marL="169622" marR="130479" marT="130479" marB="130479" anchor="ctr">
                    <a:lnL w="19050" cap="flat" cmpd="sng" algn="ctr">
                      <a:noFill/>
                      <a:prstDash val="solid"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0" cap="none" spc="0" dirty="0">
                          <a:solidFill>
                            <a:schemeClr val="bg1"/>
                          </a:solidFill>
                        </a:rPr>
                        <a:t>Liczba złożonych wniosków</a:t>
                      </a:r>
                    </a:p>
                  </a:txBody>
                  <a:tcPr marL="169622" marR="130479" marT="130479" marB="130479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0" cap="none" spc="0" dirty="0">
                          <a:solidFill>
                            <a:schemeClr val="bg1"/>
                          </a:solidFill>
                        </a:rPr>
                        <a:t>Liczba zawartych umów</a:t>
                      </a:r>
                    </a:p>
                  </a:txBody>
                  <a:tcPr marL="169622" marR="130479" marT="130479" marB="130479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0" cap="none" spc="0" dirty="0">
                          <a:solidFill>
                            <a:schemeClr val="bg1"/>
                          </a:solidFill>
                        </a:rPr>
                        <a:t>Liczba zrealizowanych przedsięwzięć</a:t>
                      </a:r>
                    </a:p>
                  </a:txBody>
                  <a:tcPr marL="169622" marR="130479" marT="130479" marB="130479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0" cap="none" spc="0" dirty="0">
                          <a:solidFill>
                            <a:schemeClr val="bg1"/>
                          </a:solidFill>
                        </a:rPr>
                        <a:t>Kwota wypłaconych dotacji</a:t>
                      </a:r>
                    </a:p>
                  </a:txBody>
                  <a:tcPr marL="169622" marR="130479" marT="130479" marB="130479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7365012"/>
                  </a:ext>
                </a:extLst>
              </a:tr>
              <a:tr h="922051">
                <a:tc>
                  <a:txBody>
                    <a:bodyPr/>
                    <a:lstStyle/>
                    <a:p>
                      <a:pPr algn="ctr"/>
                      <a:r>
                        <a:rPr lang="pl-PL" sz="2000" b="1" cap="none" spc="0" dirty="0">
                          <a:solidFill>
                            <a:schemeClr val="tx1"/>
                          </a:solidFill>
                        </a:rPr>
                        <a:t>Grodzisk Mazowiecki</a:t>
                      </a:r>
                    </a:p>
                  </a:txBody>
                  <a:tcPr marL="169622" marR="130479" marT="130479" marB="130479" anchor="ctr">
                    <a:lnL w="38100" cap="flat" cmpd="sng" algn="ctr">
                      <a:noFill/>
                      <a:prstDash val="soli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R>
                    <a:lnT w="38100" cmpd="sng">
                      <a:noFill/>
                    </a:lnT>
                    <a:lnB w="38100" cap="flat" cmpd="sng" algn="ctr">
                      <a:noFill/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cap="none" spc="0" dirty="0">
                          <a:solidFill>
                            <a:schemeClr val="tx1"/>
                          </a:solidFill>
                        </a:rPr>
                        <a:t>318</a:t>
                      </a:r>
                    </a:p>
                  </a:txBody>
                  <a:tcPr marL="169622" marR="130479" marT="130479" marB="130479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R>
                    <a:lnT w="38100" cmpd="sng">
                      <a:noFill/>
                    </a:lnT>
                    <a:lnB w="38100" cap="flat" cmpd="sng" algn="ctr">
                      <a:noFill/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cap="none" spc="0" dirty="0">
                          <a:solidFill>
                            <a:schemeClr val="tx1"/>
                          </a:solidFill>
                        </a:rPr>
                        <a:t>238</a:t>
                      </a:r>
                    </a:p>
                  </a:txBody>
                  <a:tcPr marL="169622" marR="130479" marT="130479" marB="130479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R>
                    <a:lnT w="38100" cmpd="sng">
                      <a:noFill/>
                    </a:lnT>
                    <a:lnB w="38100" cap="flat" cmpd="sng" algn="ctr">
                      <a:noFill/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cap="none" spc="0" dirty="0">
                          <a:solidFill>
                            <a:schemeClr val="tx1"/>
                          </a:solidFill>
                        </a:rPr>
                        <a:t>131</a:t>
                      </a:r>
                    </a:p>
                  </a:txBody>
                  <a:tcPr marL="169622" marR="130479" marT="130479" marB="130479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R>
                    <a:lnT w="38100" cmpd="sng">
                      <a:noFill/>
                    </a:lnT>
                    <a:lnB w="38100" cap="flat" cmpd="sng" algn="ctr">
                      <a:noFill/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cap="none" spc="0" dirty="0">
                          <a:solidFill>
                            <a:schemeClr val="tx1"/>
                          </a:solidFill>
                        </a:rPr>
                        <a:t>1 967 211,17 zł</a:t>
                      </a:r>
                    </a:p>
                  </a:txBody>
                  <a:tcPr marL="169622" marR="130479" marT="130479" marB="130479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38100" cmpd="sng">
                      <a:noFill/>
                    </a:lnT>
                    <a:lnB w="38100" cap="flat" cmpd="sng" algn="ctr">
                      <a:noFill/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9182120"/>
                  </a:ext>
                </a:extLst>
              </a:tr>
            </a:tbl>
          </a:graphicData>
        </a:graphic>
      </p:graphicFrame>
      <p:sp>
        <p:nvSpPr>
          <p:cNvPr id="7" name="Tytuł 1">
            <a:extLst>
              <a:ext uri="{FF2B5EF4-FFF2-40B4-BE49-F238E27FC236}">
                <a16:creationId xmlns:a16="http://schemas.microsoft.com/office/drawing/2014/main" id="{9AC83662-9366-DB5C-F24F-1A5F5D6304E8}"/>
              </a:ext>
            </a:extLst>
          </p:cNvPr>
          <p:cNvSpPr txBox="1">
            <a:spLocks/>
          </p:cNvSpPr>
          <p:nvPr/>
        </p:nvSpPr>
        <p:spPr>
          <a:xfrm>
            <a:off x="2745990" y="623515"/>
            <a:ext cx="5059280" cy="21214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 spc="-15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pl-PL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Realizacja Programu Czyste Powietrze                          na terenie </a:t>
            </a:r>
          </a:p>
          <a:p>
            <a:pPr algn="ctr">
              <a:spcAft>
                <a:spcPts val="600"/>
              </a:spcAft>
            </a:pPr>
            <a:r>
              <a:rPr lang="pl-PL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Gminy Grodzisk Mazowiecki</a:t>
            </a:r>
          </a:p>
          <a:p>
            <a:pPr algn="ctr">
              <a:spcAft>
                <a:spcPts val="600"/>
              </a:spcAft>
            </a:pPr>
            <a:endParaRPr lang="pl-PL" sz="2400" b="1" dirty="0">
              <a:solidFill>
                <a:srgbClr val="FF0000"/>
              </a:solidFill>
            </a:endParaRPr>
          </a:p>
          <a:p>
            <a:pPr algn="ctr">
              <a:spcAft>
                <a:spcPts val="600"/>
              </a:spcAft>
            </a:pPr>
            <a:r>
              <a:rPr lang="pl-PL" sz="2400" dirty="0">
                <a:solidFill>
                  <a:srgbClr val="FF0000"/>
                </a:solidFill>
              </a:rPr>
              <a:t>Stan na 30.06.2023 r.</a:t>
            </a:r>
            <a:endParaRPr lang="en-US" sz="2400" kern="1200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273768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>
            <a:extLst>
              <a:ext uri="{FF2B5EF4-FFF2-40B4-BE49-F238E27FC236}">
                <a16:creationId xmlns:a16="http://schemas.microsoft.com/office/drawing/2014/main" id="{E1CE3AFF-FDBF-2FA4-66EF-4380E9304296}"/>
              </a:ext>
            </a:extLst>
          </p:cNvPr>
          <p:cNvSpPr txBox="1">
            <a:spLocks/>
          </p:cNvSpPr>
          <p:nvPr/>
        </p:nvSpPr>
        <p:spPr>
          <a:xfrm>
            <a:off x="1944692" y="788894"/>
            <a:ext cx="9284756" cy="812800"/>
          </a:xfrm>
          <a:prstGeom prst="rect">
            <a:avLst/>
          </a:prstGeom>
          <a:solidFill>
            <a:srgbClr val="AB2328"/>
          </a:solidFill>
        </p:spPr>
        <p:txBody>
          <a:bodyPr vert="horz" lIns="288000" tIns="45720" rIns="432000" bIns="144000" rtlCol="0" anchor="b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 spc="-15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3200" b="1" dirty="0"/>
              <a:t>Gmina organizuje spotkania z mieszkańcami </a:t>
            </a:r>
          </a:p>
        </p:txBody>
      </p:sp>
      <p:pic>
        <p:nvPicPr>
          <p:cNvPr id="3" name="Obraz 2" descr="Obraz zawierający ubrania, człowiek, tekst, prezentacja&#10;&#10;Opis wygenerowany automatycznie">
            <a:extLst>
              <a:ext uri="{FF2B5EF4-FFF2-40B4-BE49-F238E27FC236}">
                <a16:creationId xmlns:a16="http://schemas.microsoft.com/office/drawing/2014/main" id="{3C1AEE82-B66D-C20E-C3CA-BC28915128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001" y="2735412"/>
            <a:ext cx="3950447" cy="3229248"/>
          </a:xfrm>
          <a:prstGeom prst="rect">
            <a:avLst/>
          </a:prstGeom>
        </p:spPr>
      </p:pic>
      <p:pic>
        <p:nvPicPr>
          <p:cNvPr id="6" name="Obraz 5" descr="Obraz zawierający tekst, ubrania, człowiek, osoba&#10;&#10;Opis wygenerowany automatycznie">
            <a:extLst>
              <a:ext uri="{FF2B5EF4-FFF2-40B4-BE49-F238E27FC236}">
                <a16:creationId xmlns:a16="http://schemas.microsoft.com/office/drawing/2014/main" id="{F12832FD-2DC6-F3B5-6A43-B825B28DBC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" t="9661" b="13052"/>
          <a:stretch/>
        </p:blipFill>
        <p:spPr>
          <a:xfrm>
            <a:off x="1944692" y="2738468"/>
            <a:ext cx="5032187" cy="3226192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A795B258-66CF-797C-5D4B-E0C6934C675C}"/>
              </a:ext>
            </a:extLst>
          </p:cNvPr>
          <p:cNvSpPr txBox="1"/>
          <p:nvPr/>
        </p:nvSpPr>
        <p:spPr>
          <a:xfrm>
            <a:off x="2032233" y="1790860"/>
            <a:ext cx="84540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Spotkania </a:t>
            </a:r>
            <a:r>
              <a:rPr lang="pl-PL" dirty="0">
                <a:latin typeface="Arial" panose="020B0604020202020204" pitchFamily="34" charset="0"/>
                <a:ea typeface="Times New Roman" panose="02020603050405020304" pitchFamily="18" charset="0"/>
              </a:rPr>
              <a:t>informujące o zakresie Programu Czyste Powietrze </a:t>
            </a:r>
            <a:r>
              <a:rPr lang="pl-PL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odbyły się: 01.02.2022 r., 10.05.2022 r., 20.02.2023 r. 20.04.2023 r. 20.07.2023 r.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48920722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2324</TotalTime>
  <Words>1432</Words>
  <Application>Microsoft Office PowerPoint</Application>
  <PresentationFormat>Panoramiczny</PresentationFormat>
  <Paragraphs>212</Paragraphs>
  <Slides>29</Slides>
  <Notes>26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29</vt:i4>
      </vt:variant>
    </vt:vector>
  </HeadingPairs>
  <TitlesOfParts>
    <vt:vector size="37" baseType="lpstr">
      <vt:lpstr>Arial</vt:lpstr>
      <vt:lpstr>Calibri</vt:lpstr>
      <vt:lpstr>Calibri Light</vt:lpstr>
      <vt:lpstr>Museo 100</vt:lpstr>
      <vt:lpstr>Museo 700</vt:lpstr>
      <vt:lpstr>Museo100</vt:lpstr>
      <vt:lpstr>Times New Roman</vt:lpstr>
      <vt:lpstr>Motyw pakietu Office</vt:lpstr>
      <vt:lpstr>Prezentacja programu PowerPoint</vt:lpstr>
      <vt:lpstr>Prezentacja programu PowerPoint</vt:lpstr>
      <vt:lpstr>Gmina dofinansowuje wymianę pieców dla mieszkańców</vt:lpstr>
      <vt:lpstr>Gmina Grodzisk Mazowiecki zaprasza do skorzystania z dotacji polegającej na przyłączeniu budynku do sieci gazowej.</vt:lpstr>
      <vt:lpstr>Gmina dofinansowuje wymianę pieców i przyłączenie do sieci gazowej </vt:lpstr>
      <vt:lpstr>Prezentacja programu PowerPoint</vt:lpstr>
      <vt:lpstr>Prezentacja programu PowerPoint</vt:lpstr>
      <vt:lpstr>Prezentacja programu PowerPoint</vt:lpstr>
      <vt:lpstr>Prezentacja programu PowerPoint</vt:lpstr>
      <vt:lpstr>Pikniki Ekologiczne</vt:lpstr>
      <vt:lpstr>Edukacja ekologiczna</vt:lpstr>
      <vt:lpstr>Edukacja ekologiczna</vt:lpstr>
      <vt:lpstr>Edukacja ekologiczna</vt:lpstr>
      <vt:lpstr>Las kieszonkowy na Dzień Ziemi 22 kwietnia 2023 </vt:lpstr>
      <vt:lpstr>Las kieszonkowy na Dzień Ziemi 22 kwietnia 2023 </vt:lpstr>
      <vt:lpstr>Ograniczanie emisji zanieczyszczeń z transportu samochodowego </vt:lpstr>
      <vt:lpstr>Ograniczanie emisji zanieczyszczeń z transportu samochodowego </vt:lpstr>
      <vt:lpstr>Ograniczanie emisji zanieczyszczeń z transportu samochodowego </vt:lpstr>
      <vt:lpstr>Ograniczanie emisji zanieczyszczeń z transportu samochodowego </vt:lpstr>
      <vt:lpstr>Ograniczanie emisji zanieczyszczeń z transportu samochodowego </vt:lpstr>
      <vt:lpstr>Kontrole przestrzegania uchwały antysmogowej</vt:lpstr>
      <vt:lpstr>Kontrole przestrzegania uchwały antysmogowej</vt:lpstr>
      <vt:lpstr>Kontrole przestrzegania uchwały antysmogowej</vt:lpstr>
      <vt:lpstr>Kontrole przestrzegania uchwały antysmogowej</vt:lpstr>
      <vt:lpstr>Kontrole przestrzegania uchwały antysmogowej</vt:lpstr>
      <vt:lpstr>Kontrole przestrzegania uchwały antysmogowej</vt:lpstr>
      <vt:lpstr>Gmina Grodzisk Mazowiecki </vt:lpstr>
      <vt:lpstr>Gmina Grodzisk Mazowiecki 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Aneta Caban</dc:creator>
  <cp:lastModifiedBy>Emilia Oblucka</cp:lastModifiedBy>
  <cp:revision>137</cp:revision>
  <dcterms:created xsi:type="dcterms:W3CDTF">2021-05-26T13:12:34Z</dcterms:created>
  <dcterms:modified xsi:type="dcterms:W3CDTF">2023-10-12T08:43:02Z</dcterms:modified>
</cp:coreProperties>
</file>