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71" r:id="rId7"/>
    <p:sldId id="261" r:id="rId8"/>
    <p:sldId id="262" r:id="rId9"/>
    <p:sldId id="263" r:id="rId10"/>
    <p:sldId id="274" r:id="rId11"/>
    <p:sldId id="264" r:id="rId12"/>
    <p:sldId id="265" r:id="rId13"/>
    <p:sldId id="266" r:id="rId14"/>
    <p:sldId id="272" r:id="rId15"/>
    <p:sldId id="267" r:id="rId16"/>
    <p:sldId id="268" r:id="rId17"/>
    <p:sldId id="269" r:id="rId18"/>
    <p:sldId id="273" r:id="rId19"/>
    <p:sldId id="275" r:id="rId20"/>
    <p:sldId id="276" r:id="rId21"/>
    <p:sldId id="270" r:id="rId2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330982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5552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9090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4051511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0331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2276997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328705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211965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418076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662C89B5-7380-4376-9647-2AC52A621C5B}" type="datetimeFigureOut">
              <a:rPr lang="pl-PL" smtClean="0"/>
              <a:t>2018-12-21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104504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662C89B5-7380-4376-9647-2AC52A621C5B}" type="datetimeFigureOut">
              <a:rPr lang="pl-PL" smtClean="0"/>
              <a:t>2018-12-21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40352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662C89B5-7380-4376-9647-2AC52A621C5B}" type="datetimeFigureOut">
              <a:rPr lang="pl-PL" smtClean="0"/>
              <a:t>2018-12-21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336803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662C89B5-7380-4376-9647-2AC52A621C5B}" type="datetimeFigureOut">
              <a:rPr lang="pl-PL" smtClean="0"/>
              <a:t>2018-12-21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305743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C89B5-7380-4376-9647-2AC52A621C5B}" type="datetimeFigureOut">
              <a:rPr lang="pl-PL" smtClean="0"/>
              <a:t>2018-12-21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386274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62C89B5-7380-4376-9647-2AC52A621C5B}" type="datetimeFigureOut">
              <a:rPr lang="pl-PL" smtClean="0"/>
              <a:t>2018-12-21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109590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662C89B5-7380-4376-9647-2AC52A621C5B}" type="datetimeFigureOut">
              <a:rPr lang="pl-PL" smtClean="0"/>
              <a:t>2018-12-21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C002AD-1C20-4A79-A9B2-A69AB356E9E6}" type="slidenum">
              <a:rPr lang="pl-PL" smtClean="0"/>
              <a:t>‹#›</a:t>
            </a:fld>
            <a:endParaRPr lang="pl-PL"/>
          </a:p>
        </p:txBody>
      </p:sp>
    </p:spTree>
    <p:extLst>
      <p:ext uri="{BB962C8B-B14F-4D97-AF65-F5344CB8AC3E}">
        <p14:creationId xmlns:p14="http://schemas.microsoft.com/office/powerpoint/2010/main" val="4143401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2C89B5-7380-4376-9647-2AC52A621C5B}" type="datetimeFigureOut">
              <a:rPr lang="pl-PL" smtClean="0"/>
              <a:t>2018-12-21</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CC002AD-1C20-4A79-A9B2-A69AB356E9E6}" type="slidenum">
              <a:rPr lang="pl-PL" smtClean="0"/>
              <a:t>‹#›</a:t>
            </a:fld>
            <a:endParaRPr lang="pl-PL"/>
          </a:p>
        </p:txBody>
      </p:sp>
    </p:spTree>
    <p:extLst>
      <p:ext uri="{BB962C8B-B14F-4D97-AF65-F5344CB8AC3E}">
        <p14:creationId xmlns:p14="http://schemas.microsoft.com/office/powerpoint/2010/main" val="15216442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94522" y="2015412"/>
            <a:ext cx="9321281" cy="2884506"/>
          </a:xfrm>
        </p:spPr>
        <p:txBody>
          <a:bodyPr/>
          <a:lstStyle/>
          <a:p>
            <a:pPr algn="ctr"/>
            <a:r>
              <a:rPr lang="pl-PL" sz="1400" b="1" dirty="0" smtClean="0">
                <a:solidFill>
                  <a:schemeClr val="tx1"/>
                </a:solidFill>
              </a:rPr>
              <a:t/>
            </a:r>
            <a:br>
              <a:rPr lang="pl-PL" sz="1400" b="1" dirty="0" smtClean="0">
                <a:solidFill>
                  <a:schemeClr val="tx1"/>
                </a:solidFill>
              </a:rPr>
            </a:br>
            <a:r>
              <a:rPr lang="pl-PL" sz="1400" b="1" dirty="0">
                <a:solidFill>
                  <a:schemeClr val="tx1"/>
                </a:solidFill>
              </a:rPr>
              <a:t/>
            </a:r>
            <a:br>
              <a:rPr lang="pl-PL" sz="1400" b="1" dirty="0">
                <a:solidFill>
                  <a:schemeClr val="tx1"/>
                </a:solidFill>
              </a:rPr>
            </a:br>
            <a:r>
              <a:rPr lang="pl-PL" sz="1400" b="1" dirty="0" smtClean="0">
                <a:solidFill>
                  <a:schemeClr val="tx1"/>
                </a:solidFill>
              </a:rPr>
              <a:t/>
            </a:r>
            <a:br>
              <a:rPr lang="pl-PL" sz="1400" b="1" dirty="0" smtClean="0">
                <a:solidFill>
                  <a:schemeClr val="tx1"/>
                </a:solidFill>
              </a:rPr>
            </a:br>
            <a:r>
              <a:rPr lang="pl-PL" sz="1400" b="1" dirty="0">
                <a:solidFill>
                  <a:schemeClr val="tx1"/>
                </a:solidFill>
              </a:rPr>
              <a:t/>
            </a:r>
            <a:br>
              <a:rPr lang="pl-PL" sz="1400" b="1" dirty="0">
                <a:solidFill>
                  <a:schemeClr val="tx1"/>
                </a:solidFill>
              </a:rPr>
            </a:br>
            <a:r>
              <a:rPr lang="pl-PL" sz="1400" b="1" dirty="0" smtClean="0">
                <a:solidFill>
                  <a:schemeClr val="tx1"/>
                </a:solidFill>
              </a:rPr>
              <a:t/>
            </a:r>
            <a:br>
              <a:rPr lang="pl-PL" sz="1400" b="1" dirty="0" smtClean="0">
                <a:solidFill>
                  <a:schemeClr val="tx1"/>
                </a:solidFill>
              </a:rPr>
            </a:br>
            <a:r>
              <a:rPr lang="pl-PL" sz="1400" b="1" dirty="0">
                <a:solidFill>
                  <a:schemeClr val="tx1"/>
                </a:solidFill>
              </a:rPr>
              <a:t/>
            </a:r>
            <a:br>
              <a:rPr lang="pl-PL" sz="1400" b="1" dirty="0">
                <a:solidFill>
                  <a:schemeClr val="tx1"/>
                </a:solidFill>
              </a:rPr>
            </a:br>
            <a:r>
              <a:rPr lang="pl-PL" sz="1400" b="1" dirty="0" smtClean="0">
                <a:solidFill>
                  <a:schemeClr val="tx1"/>
                </a:solidFill>
              </a:rPr>
              <a:t> </a:t>
            </a:r>
            <a:r>
              <a:rPr lang="pl-PL" sz="1400" dirty="0" smtClean="0">
                <a:solidFill>
                  <a:schemeClr val="tx1"/>
                </a:solidFill>
              </a:rPr>
              <a:t/>
            </a:r>
            <a:br>
              <a:rPr lang="pl-PL" sz="1400" dirty="0" smtClean="0">
                <a:solidFill>
                  <a:schemeClr val="tx1"/>
                </a:solidFill>
              </a:rPr>
            </a:br>
            <a:r>
              <a:rPr lang="pl-PL" sz="2000" dirty="0">
                <a:solidFill>
                  <a:schemeClr val="tx1"/>
                </a:solidFill>
              </a:rPr>
              <a:t/>
            </a:r>
            <a:br>
              <a:rPr lang="pl-PL" sz="2000" dirty="0">
                <a:solidFill>
                  <a:schemeClr val="tx1"/>
                </a:solidFill>
              </a:rPr>
            </a:br>
            <a:r>
              <a:rPr lang="pl-PL" sz="2000" dirty="0" smtClean="0">
                <a:solidFill>
                  <a:schemeClr val="tx1"/>
                </a:solidFill>
              </a:rPr>
              <a:t>„</a:t>
            </a:r>
            <a:r>
              <a:rPr lang="pl-PL" sz="2000" b="1" dirty="0" smtClean="0">
                <a:solidFill>
                  <a:schemeClr val="tx1"/>
                </a:solidFill>
                <a:effectLst>
                  <a:outerShdw blurRad="38100" dist="38100" dir="2700000" algn="tl">
                    <a:srgbClr val="000000">
                      <a:alpha val="43137"/>
                    </a:srgbClr>
                  </a:outerShdw>
                </a:effectLst>
              </a:rPr>
              <a:t>Pociąg </a:t>
            </a:r>
            <a:r>
              <a:rPr lang="pl-PL" sz="2000" b="1" dirty="0">
                <a:solidFill>
                  <a:schemeClr val="tx1"/>
                </a:solidFill>
                <a:effectLst>
                  <a:outerShdw blurRad="38100" dist="38100" dir="2700000" algn="tl">
                    <a:srgbClr val="000000">
                      <a:alpha val="43137"/>
                    </a:srgbClr>
                  </a:outerShdw>
                </a:effectLst>
              </a:rPr>
              <a:t>do kultury. Europejska strefa kulturalno-edukacyjna </a:t>
            </a:r>
            <a:r>
              <a:rPr lang="pl-PL" sz="2000" b="1" dirty="0" smtClean="0">
                <a:solidFill>
                  <a:schemeClr val="tx1"/>
                </a:solidFill>
                <a:effectLst>
                  <a:outerShdw blurRad="38100" dist="38100" dir="2700000" algn="tl">
                    <a:srgbClr val="000000">
                      <a:alpha val="43137"/>
                    </a:srgbClr>
                  </a:outerShdw>
                </a:effectLst>
              </a:rPr>
              <a:t/>
            </a:r>
            <a:br>
              <a:rPr lang="pl-PL" sz="2000" b="1" dirty="0" smtClean="0">
                <a:solidFill>
                  <a:schemeClr val="tx1"/>
                </a:solidFill>
                <a:effectLst>
                  <a:outerShdw blurRad="38100" dist="38100" dir="2700000" algn="tl">
                    <a:srgbClr val="000000">
                      <a:alpha val="43137"/>
                    </a:srgbClr>
                  </a:outerShdw>
                </a:effectLst>
              </a:rPr>
            </a:br>
            <a:r>
              <a:rPr lang="pl-PL" sz="2000" b="1" dirty="0" smtClean="0">
                <a:solidFill>
                  <a:schemeClr val="tx1"/>
                </a:solidFill>
                <a:effectLst>
                  <a:outerShdw blurRad="38100" dist="38100" dir="2700000" algn="tl">
                    <a:srgbClr val="000000">
                      <a:alpha val="43137"/>
                    </a:srgbClr>
                  </a:outerShdw>
                </a:effectLst>
              </a:rPr>
              <a:t>w </a:t>
            </a:r>
            <a:r>
              <a:rPr lang="pl-PL" sz="2000" b="1" dirty="0">
                <a:solidFill>
                  <a:schemeClr val="tx1"/>
                </a:solidFill>
                <a:effectLst>
                  <a:outerShdw blurRad="38100" dist="38100" dir="2700000" algn="tl">
                    <a:srgbClr val="000000">
                      <a:alpha val="43137"/>
                    </a:srgbClr>
                  </a:outerShdw>
                </a:effectLst>
              </a:rPr>
              <a:t>Grodzisku </a:t>
            </a:r>
            <a:r>
              <a:rPr lang="pl-PL" sz="2000" b="1" dirty="0" smtClean="0">
                <a:solidFill>
                  <a:schemeClr val="tx1"/>
                </a:solidFill>
                <a:effectLst>
                  <a:outerShdw blurRad="38100" dist="38100" dir="2700000" algn="tl">
                    <a:srgbClr val="000000">
                      <a:alpha val="43137"/>
                    </a:srgbClr>
                  </a:outerShdw>
                </a:effectLst>
              </a:rPr>
              <a:t>Mazowieckim”</a:t>
            </a:r>
            <a:r>
              <a:rPr lang="pl-PL" sz="2000" b="1" dirty="0">
                <a:solidFill>
                  <a:schemeClr val="tx1"/>
                </a:solidFill>
                <a:effectLst>
                  <a:outerShdw blurRad="38100" dist="38100" dir="2700000" algn="tl">
                    <a:srgbClr val="000000">
                      <a:alpha val="43137"/>
                    </a:srgbClr>
                  </a:outerShdw>
                </a:effectLst>
              </a:rPr>
              <a:t/>
            </a:r>
            <a:br>
              <a:rPr lang="pl-PL" sz="2000" b="1" dirty="0">
                <a:solidFill>
                  <a:schemeClr val="tx1"/>
                </a:solidFill>
                <a:effectLst>
                  <a:outerShdw blurRad="38100" dist="38100" dir="2700000" algn="tl">
                    <a:srgbClr val="000000">
                      <a:alpha val="43137"/>
                    </a:srgbClr>
                  </a:outerShdw>
                </a:effectLst>
              </a:rPr>
            </a:br>
            <a:r>
              <a:rPr lang="pl-PL" sz="2000" dirty="0">
                <a:solidFill>
                  <a:schemeClr val="tx1"/>
                </a:solidFill>
                <a:effectLst>
                  <a:outerShdw blurRad="38100" dist="38100" dir="2700000" algn="tl">
                    <a:srgbClr val="000000">
                      <a:alpha val="43137"/>
                    </a:srgbClr>
                  </a:outerShdw>
                </a:effectLst>
              </a:rPr>
              <a:t/>
            </a:r>
            <a:br>
              <a:rPr lang="pl-PL" sz="2000" dirty="0">
                <a:solidFill>
                  <a:schemeClr val="tx1"/>
                </a:solidFill>
                <a:effectLst>
                  <a:outerShdw blurRad="38100" dist="38100" dir="2700000" algn="tl">
                    <a:srgbClr val="000000">
                      <a:alpha val="43137"/>
                    </a:srgbClr>
                  </a:outerShdw>
                </a:effectLst>
              </a:rPr>
            </a:br>
            <a:r>
              <a:rPr lang="pl-PL" sz="2000" dirty="0" smtClean="0">
                <a:solidFill>
                  <a:schemeClr val="tx1"/>
                </a:solidFill>
              </a:rPr>
              <a:t>Projekt </a:t>
            </a:r>
            <a:r>
              <a:rPr lang="pl-PL" sz="2000" dirty="0">
                <a:solidFill>
                  <a:schemeClr val="tx1"/>
                </a:solidFill>
              </a:rPr>
              <a:t>współfinansowany ze środków POIŚ 2014-2020, Oś priorytetowa VIII, </a:t>
            </a:r>
            <a:r>
              <a:rPr lang="pl-PL" sz="2000" dirty="0" smtClean="0">
                <a:solidFill>
                  <a:schemeClr val="tx1"/>
                </a:solidFill>
              </a:rPr>
              <a:t/>
            </a:r>
            <a:br>
              <a:rPr lang="pl-PL" sz="2000" dirty="0" smtClean="0">
                <a:solidFill>
                  <a:schemeClr val="tx1"/>
                </a:solidFill>
              </a:rPr>
            </a:br>
            <a:r>
              <a:rPr lang="pl-PL" sz="2000" dirty="0" smtClean="0">
                <a:solidFill>
                  <a:schemeClr val="tx1"/>
                </a:solidFill>
              </a:rPr>
              <a:t>Działanie </a:t>
            </a:r>
            <a:r>
              <a:rPr lang="pl-PL" sz="2000" dirty="0">
                <a:solidFill>
                  <a:schemeClr val="tx1"/>
                </a:solidFill>
              </a:rPr>
              <a:t>8.1. – „Ochrona dziedzictwa kulturowego i rozwój zasobów kultury </a:t>
            </a:r>
            <a:r>
              <a:rPr lang="pl-PL" sz="2000" dirty="0" smtClean="0">
                <a:solidFill>
                  <a:schemeClr val="tx1"/>
                </a:solidFill>
              </a:rPr>
              <a:t/>
            </a:r>
            <a:br>
              <a:rPr lang="pl-PL" sz="2000" dirty="0" smtClean="0">
                <a:solidFill>
                  <a:schemeClr val="tx1"/>
                </a:solidFill>
              </a:rPr>
            </a:br>
            <a:r>
              <a:rPr lang="pl-PL" sz="2000" dirty="0" smtClean="0">
                <a:solidFill>
                  <a:schemeClr val="tx1"/>
                </a:solidFill>
              </a:rPr>
              <a:t>Programu </a:t>
            </a:r>
            <a:r>
              <a:rPr lang="pl-PL" sz="2000" dirty="0">
                <a:solidFill>
                  <a:schemeClr val="tx1"/>
                </a:solidFill>
              </a:rPr>
              <a:t>Operacyjnego Infrastruktura i Środowisko 2014-2020.</a:t>
            </a:r>
            <a:r>
              <a:rPr lang="pl-PL" sz="2000" dirty="0"/>
              <a:t/>
            </a:r>
            <a:br>
              <a:rPr lang="pl-PL" sz="2000" dirty="0"/>
            </a:br>
            <a:endParaRPr lang="pl-PL" sz="20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496" y="475154"/>
            <a:ext cx="7153466" cy="1287624"/>
          </a:xfrm>
          <a:prstGeom prst="rect">
            <a:avLst/>
          </a:prstGeom>
        </p:spPr>
      </p:pic>
      <p:sp>
        <p:nvSpPr>
          <p:cNvPr id="3" name="pole tekstowe 2"/>
          <p:cNvSpPr txBox="1"/>
          <p:nvPr/>
        </p:nvSpPr>
        <p:spPr>
          <a:xfrm>
            <a:off x="1903445" y="5887616"/>
            <a:ext cx="5141167" cy="369332"/>
          </a:xfrm>
          <a:prstGeom prst="rect">
            <a:avLst/>
          </a:prstGeom>
          <a:noFill/>
        </p:spPr>
        <p:txBody>
          <a:bodyPr wrap="square" rtlCol="0">
            <a:spAutoFit/>
          </a:bodyPr>
          <a:lstStyle/>
          <a:p>
            <a:r>
              <a:rPr lang="pl-PL" dirty="0" smtClean="0"/>
              <a:t>Grodzisk Mazowiecki, dnia </a:t>
            </a:r>
            <a:r>
              <a:rPr lang="pl-PL" dirty="0" smtClean="0"/>
              <a:t>21.12</a:t>
            </a:r>
            <a:r>
              <a:rPr lang="pl-PL" dirty="0" smtClean="0"/>
              <a:t>.2018r</a:t>
            </a:r>
            <a:r>
              <a:rPr lang="pl-PL" dirty="0" smtClean="0"/>
              <a:t>.</a:t>
            </a:r>
            <a:endParaRPr lang="pl-PL" dirty="0"/>
          </a:p>
        </p:txBody>
      </p:sp>
    </p:spTree>
    <p:extLst>
      <p:ext uri="{BB962C8B-B14F-4D97-AF65-F5344CB8AC3E}">
        <p14:creationId xmlns:p14="http://schemas.microsoft.com/office/powerpoint/2010/main" val="3777036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4522" y="3150256"/>
            <a:ext cx="4823159" cy="3209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686" y="1745999"/>
            <a:ext cx="4221213" cy="2808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6728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buNone/>
            </a:pPr>
            <a:r>
              <a:rPr lang="pl-PL" sz="2400" b="1" dirty="0">
                <a:solidFill>
                  <a:schemeClr val="tx1"/>
                </a:solidFill>
              </a:rPr>
              <a:t>4. </a:t>
            </a:r>
            <a:r>
              <a:rPr lang="pl-PL" sz="2400" b="1" dirty="0" smtClean="0">
                <a:solidFill>
                  <a:schemeClr val="tx1"/>
                </a:solidFill>
              </a:rPr>
              <a:t>DOPOSAŻENIE </a:t>
            </a:r>
            <a:r>
              <a:rPr lang="pl-PL" sz="2400" b="1" dirty="0">
                <a:solidFill>
                  <a:schemeClr val="tx1"/>
                </a:solidFill>
              </a:rPr>
              <a:t>DWORKU W </a:t>
            </a:r>
            <a:r>
              <a:rPr lang="pl-PL" sz="2400" b="1" dirty="0" smtClean="0">
                <a:solidFill>
                  <a:schemeClr val="tx1"/>
                </a:solidFill>
              </a:rPr>
              <a:t>ADAMOWIŹNIE</a:t>
            </a:r>
          </a:p>
          <a:p>
            <a:pPr marL="0" indent="0">
              <a:buNone/>
            </a:pPr>
            <a:endParaRPr lang="pl-PL" sz="2400" b="1" dirty="0"/>
          </a:p>
          <a:p>
            <a:pPr marL="0" indent="0" algn="just">
              <a:buNone/>
            </a:pPr>
            <a:r>
              <a:rPr lang="pl-PL" sz="2400" dirty="0" smtClean="0"/>
              <a:t>W ramach Projektu zakupiono  </a:t>
            </a:r>
            <a:r>
              <a:rPr lang="pl-PL" sz="2400" u="sng" dirty="0" smtClean="0"/>
              <a:t>projektor </a:t>
            </a:r>
            <a:r>
              <a:rPr lang="pl-PL" sz="2400" u="sng" dirty="0"/>
              <a:t>z ekranem oraz </a:t>
            </a:r>
            <a:r>
              <a:rPr lang="pl-PL" sz="2400" u="sng" dirty="0" smtClean="0"/>
              <a:t>nagłośnienie </a:t>
            </a:r>
            <a:r>
              <a:rPr lang="pl-PL" sz="2400" u="sng" dirty="0"/>
              <a:t>i </a:t>
            </a:r>
            <a:r>
              <a:rPr lang="pl-PL" sz="2400" u="sng" dirty="0" smtClean="0"/>
              <a:t>fortepian</a:t>
            </a:r>
            <a:r>
              <a:rPr lang="pl-PL" sz="2400" dirty="0" smtClean="0"/>
              <a:t> </a:t>
            </a:r>
            <a:r>
              <a:rPr lang="pl-PL" sz="2400" dirty="0"/>
              <a:t>– sprzęt wykorzystywany do organizacji multimedialnych wystaw i warsztatów związanych z twórczością Chełmońskiego. Dodatkowo planowana jest organizacja warsztatów plastycznych (malarstwo i rysunek) dla różnych grup wiekowych.</a:t>
            </a:r>
            <a:endParaRPr lang="pl-PL" sz="2400" b="1" dirty="0" smtClean="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2350000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787364"/>
            <a:ext cx="8596668" cy="3880773"/>
          </a:xfrm>
        </p:spPr>
        <p:txBody>
          <a:bodyPr/>
          <a:lstStyle/>
          <a:p>
            <a:pPr marL="0" indent="0">
              <a:buNone/>
            </a:pPr>
            <a:r>
              <a:rPr lang="pl-PL" b="1" dirty="0" smtClean="0"/>
              <a:t>5</a:t>
            </a:r>
            <a:r>
              <a:rPr lang="pl-PL" b="1" dirty="0"/>
              <a:t>. ZAKUP URZĄDZENIA DO SAMOOBSŁUGOWEGO WYPOŻYCZANIA I ZWROTU ZBIORÓW </a:t>
            </a:r>
            <a:r>
              <a:rPr lang="pl-PL" b="1" dirty="0" smtClean="0"/>
              <a:t>(KSIĄŻKOMAT) NA DWORCU PKP</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38" y="5097551"/>
            <a:ext cx="2635509" cy="1489636"/>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729" y="2968185"/>
            <a:ext cx="5307746" cy="35269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5564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2019" y="1827542"/>
            <a:ext cx="8822925" cy="3880773"/>
          </a:xfrm>
        </p:spPr>
        <p:txBody>
          <a:bodyPr>
            <a:normAutofit/>
          </a:bodyPr>
          <a:lstStyle/>
          <a:p>
            <a:pPr marL="0" indent="0" algn="just">
              <a:buNone/>
            </a:pPr>
            <a:r>
              <a:rPr lang="pl-PL" sz="2400" b="1" dirty="0">
                <a:solidFill>
                  <a:schemeClr val="tx1"/>
                </a:solidFill>
              </a:rPr>
              <a:t>7. ZAKUP </a:t>
            </a:r>
            <a:r>
              <a:rPr lang="pl-PL" sz="2400" b="1" dirty="0" smtClean="0">
                <a:solidFill>
                  <a:schemeClr val="tx1"/>
                </a:solidFill>
              </a:rPr>
              <a:t>URZĄDZENIA </a:t>
            </a:r>
            <a:r>
              <a:rPr lang="pl-PL" sz="2400" b="1" dirty="0">
                <a:solidFill>
                  <a:schemeClr val="tx1"/>
                </a:solidFill>
              </a:rPr>
              <a:t>PREFERENCYJNEGO DO CZYSZCZENIA  </a:t>
            </a:r>
            <a:r>
              <a:rPr lang="pl-PL" sz="2400" b="1" dirty="0" smtClean="0">
                <a:solidFill>
                  <a:schemeClr val="tx1"/>
                </a:solidFill>
              </a:rPr>
              <a:t>    </a:t>
            </a:r>
          </a:p>
          <a:p>
            <a:pPr marL="0" indent="0" algn="just">
              <a:buNone/>
            </a:pPr>
            <a:r>
              <a:rPr lang="pl-PL" sz="2400" b="1" dirty="0">
                <a:solidFill>
                  <a:schemeClr val="tx1"/>
                </a:solidFill>
              </a:rPr>
              <a:t> </a:t>
            </a:r>
            <a:r>
              <a:rPr lang="pl-PL" sz="2400" b="1" dirty="0" smtClean="0">
                <a:solidFill>
                  <a:schemeClr val="tx1"/>
                </a:solidFill>
              </a:rPr>
              <a:t>   PŁYT CD/DVD  </a:t>
            </a:r>
            <a:endParaRPr lang="pl-PL" sz="2400" dirty="0">
              <a:solidFill>
                <a:schemeClr val="tx1"/>
              </a:solidFill>
            </a:endParaRP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632" y="3058107"/>
            <a:ext cx="5066523" cy="3799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832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368" y="1990064"/>
            <a:ext cx="4310742" cy="3233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Symbol zastępczy zawartości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424102" y="1990064"/>
            <a:ext cx="2907810" cy="3879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pole tekstowe 6"/>
          <p:cNvSpPr txBox="1"/>
          <p:nvPr/>
        </p:nvSpPr>
        <p:spPr>
          <a:xfrm>
            <a:off x="4711960" y="5223121"/>
            <a:ext cx="2743200" cy="369332"/>
          </a:xfrm>
          <a:prstGeom prst="rect">
            <a:avLst/>
          </a:prstGeom>
          <a:noFill/>
        </p:spPr>
        <p:txBody>
          <a:bodyPr wrap="square" rtlCol="0">
            <a:spAutoFit/>
          </a:bodyPr>
          <a:lstStyle/>
          <a:p>
            <a:r>
              <a:rPr lang="pl-PL" dirty="0" smtClean="0"/>
              <a:t>Okulary VR</a:t>
            </a:r>
            <a:endParaRPr lang="pl-PL" dirty="0"/>
          </a:p>
        </p:txBody>
      </p:sp>
      <p:sp>
        <p:nvSpPr>
          <p:cNvPr id="8" name="pole tekstowe 7"/>
          <p:cNvSpPr txBox="1"/>
          <p:nvPr/>
        </p:nvSpPr>
        <p:spPr>
          <a:xfrm>
            <a:off x="1259635" y="6061823"/>
            <a:ext cx="2192694" cy="369332"/>
          </a:xfrm>
          <a:prstGeom prst="rect">
            <a:avLst/>
          </a:prstGeom>
          <a:noFill/>
        </p:spPr>
        <p:txBody>
          <a:bodyPr wrap="square" rtlCol="0">
            <a:spAutoFit/>
          </a:bodyPr>
          <a:lstStyle/>
          <a:p>
            <a:r>
              <a:rPr lang="pl-PL" dirty="0" smtClean="0"/>
              <a:t>Długopisy 3D</a:t>
            </a:r>
            <a:endParaRPr lang="pl-PL" dirty="0"/>
          </a:p>
        </p:txBody>
      </p:sp>
    </p:spTree>
    <p:extLst>
      <p:ext uri="{BB962C8B-B14F-4D97-AF65-F5344CB8AC3E}">
        <p14:creationId xmlns:p14="http://schemas.microsoft.com/office/powerpoint/2010/main" val="3615718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71867" y="2121210"/>
            <a:ext cx="9226375" cy="3880773"/>
          </a:xfrm>
        </p:spPr>
        <p:txBody>
          <a:bodyPr/>
          <a:lstStyle/>
          <a:p>
            <a:pPr marL="0" indent="0">
              <a:buNone/>
            </a:pPr>
            <a:r>
              <a:rPr lang="pl-PL" sz="2400" b="1" dirty="0"/>
              <a:t>8. </a:t>
            </a:r>
            <a:r>
              <a:rPr lang="pl-PL" sz="2400" b="1" dirty="0" smtClean="0"/>
              <a:t>SYSTEM </a:t>
            </a:r>
            <a:r>
              <a:rPr lang="pl-PL" sz="2400" b="1" dirty="0"/>
              <a:t>ELEKTRONICZNEGO ZABEZPIECZENIA ZBIORÓW </a:t>
            </a:r>
            <a:r>
              <a:rPr lang="pl-PL" sz="2400" b="1" dirty="0" smtClean="0"/>
              <a:t>   BIBLIOTECZNYCH </a:t>
            </a:r>
            <a:r>
              <a:rPr lang="pl-PL" sz="2400" b="1" dirty="0"/>
              <a:t>W TECHNOLOGII RADIOWEJ IDENTYFIKACJI – RFID HF DLA BIBLIOTEKI PUBLICZNEJ GMINY GRODZISK MAZOWIECKI "PAWILON </a:t>
            </a:r>
            <a:r>
              <a:rPr lang="pl-PL" sz="2400" b="1" dirty="0" smtClean="0"/>
              <a:t>KULTURY”</a:t>
            </a:r>
          </a:p>
          <a:p>
            <a:pPr marL="0" indent="0" algn="just">
              <a:buNone/>
            </a:pPr>
            <a:r>
              <a:rPr lang="pl-PL" dirty="0"/>
              <a:t/>
            </a:r>
            <a:br>
              <a:rPr lang="pl-PL" dirty="0"/>
            </a:br>
            <a:r>
              <a:rPr lang="pl-PL" dirty="0"/>
              <a:t>W ramach </a:t>
            </a:r>
            <a:r>
              <a:rPr lang="pl-PL" dirty="0" smtClean="0"/>
              <a:t>projektu zakupiono sprzęt </a:t>
            </a:r>
            <a:r>
              <a:rPr lang="pl-PL" dirty="0"/>
              <a:t>i </a:t>
            </a:r>
            <a:r>
              <a:rPr lang="pl-PL" dirty="0" smtClean="0"/>
              <a:t>urządzenia </a:t>
            </a:r>
            <a:r>
              <a:rPr lang="pl-PL" dirty="0"/>
              <a:t>do usprawnienia procesu obsługi czytelnika, pracy bibliotekarza oraz zwiększenia dostępu do zbiorów w Bibliotece Publicznej Gminy Grodzisk Mazowiecki. W tym celu zakupiona </a:t>
            </a:r>
            <a:r>
              <a:rPr lang="pl-PL" dirty="0" smtClean="0"/>
              <a:t>została </a:t>
            </a:r>
            <a:r>
              <a:rPr lang="pl-PL" dirty="0"/>
              <a:t>bramka nadawczo-odbiorcza RFID HF, połączone stanowisko kodowania etykiet bibliotecznych RFID HF oraz wypożyczeń i zwrotów, stanowisko samodzielnego wypożyczania RFID HF wolnostojące czy mobilne skontrum RFID HF.</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2043059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97972" y="1706795"/>
            <a:ext cx="2675643" cy="4756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
        <p:nvSpPr>
          <p:cNvPr id="5" name="Prostokąt 4"/>
          <p:cNvSpPr/>
          <p:nvPr/>
        </p:nvSpPr>
        <p:spPr>
          <a:xfrm>
            <a:off x="1259635" y="1984701"/>
            <a:ext cx="4001416" cy="369332"/>
          </a:xfrm>
          <a:prstGeom prst="rect">
            <a:avLst/>
          </a:prstGeom>
        </p:spPr>
        <p:txBody>
          <a:bodyPr wrap="none">
            <a:spAutoFit/>
          </a:bodyPr>
          <a:lstStyle/>
          <a:p>
            <a:r>
              <a:rPr lang="pl-PL" dirty="0"/>
              <a:t>B</a:t>
            </a:r>
            <a:r>
              <a:rPr lang="pl-PL" dirty="0" smtClean="0"/>
              <a:t>ramka nadawczo-odbiorcza RFID HF</a:t>
            </a:r>
            <a:endParaRPr lang="pl-PL" dirty="0"/>
          </a:p>
        </p:txBody>
      </p:sp>
    </p:spTree>
    <p:extLst>
      <p:ext uri="{BB962C8B-B14F-4D97-AF65-F5344CB8AC3E}">
        <p14:creationId xmlns:p14="http://schemas.microsoft.com/office/powerpoint/2010/main" val="1167449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8034" y="1706795"/>
            <a:ext cx="8596668" cy="3880773"/>
          </a:xfrm>
        </p:spPr>
        <p:txBody>
          <a:bodyPr/>
          <a:lstStyle/>
          <a:p>
            <a:pPr marL="0" indent="0">
              <a:buNone/>
            </a:pPr>
            <a:r>
              <a:rPr lang="pl-PL" sz="2400" b="1" dirty="0">
                <a:solidFill>
                  <a:schemeClr val="tx1"/>
                </a:solidFill>
              </a:rPr>
              <a:t>7. </a:t>
            </a:r>
            <a:r>
              <a:rPr lang="pl-PL" sz="2400" b="1" dirty="0" smtClean="0">
                <a:solidFill>
                  <a:schemeClr val="tx1"/>
                </a:solidFill>
              </a:rPr>
              <a:t>WYPOSAŻENIE </a:t>
            </a:r>
            <a:r>
              <a:rPr lang="pl-PL" sz="2400" b="1" dirty="0">
                <a:solidFill>
                  <a:schemeClr val="tx1"/>
                </a:solidFill>
              </a:rPr>
              <a:t>MULTICENTRUM</a:t>
            </a:r>
            <a:r>
              <a:rPr lang="pl-PL" dirty="0"/>
              <a:t/>
            </a:r>
            <a:br>
              <a:rPr lang="pl-PL" dirty="0"/>
            </a:br>
            <a:endParaRPr lang="pl-PL" dirty="0" smtClean="0"/>
          </a:p>
          <a:p>
            <a:pPr marL="0" indent="0" algn="just">
              <a:buNone/>
            </a:pPr>
            <a:r>
              <a:rPr lang="pl-PL" dirty="0" smtClean="0"/>
              <a:t>W </a:t>
            </a:r>
            <a:r>
              <a:rPr lang="pl-PL" dirty="0"/>
              <a:t>ramach projektu zostanie zakupione urządzenia do wyposażenia pracowni (którego celem jest wzbogacenie wiedzy oraz rozwijanie myślenia i kreatywności. Większość Multicentrów na całym świecie znajduje się przy bibliotekach publicznych. Tworzenie Multicentrów przy publicznych bibliotekach odniosło na całym świecie największy sukces. W MultiCentrum można prowadzić zajęcia grupowe lub pracować indywidualnie. Planujemy prowadzić systematyczne zajęcia dla uczniów (grup zorganizowanych) 1 w tyg. dla każdego zestawu (5 zestawów - K-First, MultiSztuka, MultiMuzyka, </a:t>
            </a:r>
            <a:r>
              <a:rPr lang="pl-PL" dirty="0" err="1"/>
              <a:t>MultiRobotyka</a:t>
            </a:r>
            <a:r>
              <a:rPr lang="pl-PL" dirty="0"/>
              <a:t>, Multinauka).</a:t>
            </a:r>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4425666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935" y="609600"/>
            <a:ext cx="7153466" cy="1287624"/>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1544" y="2874346"/>
            <a:ext cx="4885612" cy="2931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ole tekstowe 7"/>
          <p:cNvSpPr txBox="1"/>
          <p:nvPr/>
        </p:nvSpPr>
        <p:spPr>
          <a:xfrm>
            <a:off x="4786604" y="2369975"/>
            <a:ext cx="2481943" cy="382556"/>
          </a:xfrm>
          <a:prstGeom prst="rect">
            <a:avLst/>
          </a:prstGeom>
          <a:noFill/>
        </p:spPr>
        <p:txBody>
          <a:bodyPr wrap="square" rtlCol="0">
            <a:spAutoFit/>
          </a:bodyPr>
          <a:lstStyle/>
          <a:p>
            <a:r>
              <a:rPr lang="pl-PL" dirty="0" smtClean="0"/>
              <a:t>Multinauka</a:t>
            </a:r>
            <a:endParaRPr lang="pl-PL" dirty="0"/>
          </a:p>
        </p:txBody>
      </p:sp>
      <p:pic>
        <p:nvPicPr>
          <p:cNvPr id="9" name="Symbol zastępczy zawartości 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4079421" y="3677686"/>
            <a:ext cx="3881438" cy="2328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2045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935" y="609600"/>
            <a:ext cx="7153466" cy="128762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8524" y="2753571"/>
            <a:ext cx="4885612" cy="2931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pole tekstowe 2"/>
          <p:cNvSpPr txBox="1"/>
          <p:nvPr/>
        </p:nvSpPr>
        <p:spPr>
          <a:xfrm>
            <a:off x="4330303" y="1712558"/>
            <a:ext cx="1922106" cy="369332"/>
          </a:xfrm>
          <a:prstGeom prst="rect">
            <a:avLst/>
          </a:prstGeom>
          <a:noFill/>
        </p:spPr>
        <p:txBody>
          <a:bodyPr wrap="square" rtlCol="0">
            <a:spAutoFit/>
          </a:bodyPr>
          <a:lstStyle/>
          <a:p>
            <a:r>
              <a:rPr lang="pl-PL" dirty="0" smtClean="0"/>
              <a:t>Multirobotyka</a:t>
            </a:r>
            <a:endParaRPr lang="pl-PL" dirty="0"/>
          </a:p>
        </p:txBody>
      </p:sp>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93626" y="2832960"/>
            <a:ext cx="3857818" cy="2893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pole tekstowe 6"/>
          <p:cNvSpPr txBox="1"/>
          <p:nvPr/>
        </p:nvSpPr>
        <p:spPr>
          <a:xfrm>
            <a:off x="5075853" y="6298163"/>
            <a:ext cx="1632857" cy="369332"/>
          </a:xfrm>
          <a:prstGeom prst="rect">
            <a:avLst/>
          </a:prstGeom>
          <a:noFill/>
        </p:spPr>
        <p:txBody>
          <a:bodyPr wrap="square" rtlCol="0">
            <a:spAutoFit/>
          </a:bodyPr>
          <a:lstStyle/>
          <a:p>
            <a:r>
              <a:rPr lang="pl-PL" dirty="0" smtClean="0"/>
              <a:t>K-First</a:t>
            </a:r>
            <a:endParaRPr lang="pl-PL" dirty="0"/>
          </a:p>
        </p:txBody>
      </p:sp>
    </p:spTree>
    <p:extLst>
      <p:ext uri="{BB962C8B-B14F-4D97-AF65-F5344CB8AC3E}">
        <p14:creationId xmlns:p14="http://schemas.microsoft.com/office/powerpoint/2010/main" val="344012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595535"/>
            <a:ext cx="8596668" cy="4445827"/>
          </a:xfrm>
        </p:spPr>
        <p:txBody>
          <a:bodyPr/>
          <a:lstStyle/>
          <a:p>
            <a:pPr marL="0" indent="0">
              <a:buNone/>
            </a:pPr>
            <a:r>
              <a:rPr lang="pl-PL" dirty="0" smtClean="0"/>
              <a:t>Cel główny:</a:t>
            </a:r>
          </a:p>
          <a:p>
            <a:r>
              <a:rPr lang="pl-PL" b="1" dirty="0" smtClean="0"/>
              <a:t>Zwiększenie </a:t>
            </a:r>
            <a:r>
              <a:rPr lang="pl-PL" b="1" dirty="0"/>
              <a:t>dostępności infrastruktury i zasobów kultury związanych z aktywnością kulturalną dla mieszkańców na terenie gminy Grodzisk </a:t>
            </a:r>
            <a:r>
              <a:rPr lang="pl-PL" b="1" dirty="0" smtClean="0"/>
              <a:t>Mazowiecki</a:t>
            </a:r>
          </a:p>
          <a:p>
            <a:pPr marL="0" indent="0">
              <a:buNone/>
            </a:pPr>
            <a:r>
              <a:rPr lang="pl-PL" dirty="0" smtClean="0"/>
              <a:t>Cele </a:t>
            </a:r>
            <a:r>
              <a:rPr lang="pl-PL" dirty="0"/>
              <a:t>szczegółowe</a:t>
            </a:r>
            <a:r>
              <a:rPr lang="pl-PL" dirty="0" smtClean="0"/>
              <a:t>:</a:t>
            </a:r>
          </a:p>
          <a:p>
            <a:r>
              <a:rPr lang="pl-PL" b="1" dirty="0"/>
              <a:t>Kreowanie udziału mieszkańców gminy Grodzisk Mazowiecki w życiu kulturalnym, kształtowanie świadomości kulturowego związku mieszkańców z regionem i jego znaczenia dla stymulowania zrównoważonego rozwoju społeczno-gospodarczego </a:t>
            </a:r>
            <a:r>
              <a:rPr lang="pl-PL" b="1" dirty="0" smtClean="0"/>
              <a:t>regionu</a:t>
            </a:r>
          </a:p>
          <a:p>
            <a:r>
              <a:rPr lang="pl-PL" b="1" dirty="0"/>
              <a:t>Ułatwienie dostępu do obiektów infrastruktury publicznej - kultury mieszkańcom i turystom gminy Grodzisk Mazowiecki</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381591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935" y="609600"/>
            <a:ext cx="7153466" cy="1287624"/>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8" y="3806890"/>
            <a:ext cx="4889758" cy="2933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8489" y="1897224"/>
            <a:ext cx="4260201" cy="2556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pole tekstowe 8"/>
          <p:cNvSpPr txBox="1"/>
          <p:nvPr/>
        </p:nvSpPr>
        <p:spPr>
          <a:xfrm>
            <a:off x="1278294" y="2892490"/>
            <a:ext cx="2416628" cy="369332"/>
          </a:xfrm>
          <a:prstGeom prst="rect">
            <a:avLst/>
          </a:prstGeom>
          <a:noFill/>
        </p:spPr>
        <p:txBody>
          <a:bodyPr wrap="square" rtlCol="0">
            <a:spAutoFit/>
          </a:bodyPr>
          <a:lstStyle/>
          <a:p>
            <a:r>
              <a:rPr lang="pl-PL" dirty="0" smtClean="0"/>
              <a:t>Pianino cyfrowe</a:t>
            </a:r>
            <a:endParaRPr lang="pl-PL" dirty="0"/>
          </a:p>
        </p:txBody>
      </p:sp>
      <p:sp>
        <p:nvSpPr>
          <p:cNvPr id="10" name="pole tekstowe 9"/>
          <p:cNvSpPr txBox="1"/>
          <p:nvPr/>
        </p:nvSpPr>
        <p:spPr>
          <a:xfrm>
            <a:off x="6494105" y="4711959"/>
            <a:ext cx="2761861" cy="369332"/>
          </a:xfrm>
          <a:prstGeom prst="rect">
            <a:avLst/>
          </a:prstGeom>
          <a:noFill/>
        </p:spPr>
        <p:txBody>
          <a:bodyPr wrap="square" rtlCol="0">
            <a:spAutoFit/>
          </a:bodyPr>
          <a:lstStyle/>
          <a:p>
            <a:r>
              <a:rPr lang="pl-PL" dirty="0" smtClean="0"/>
              <a:t>Fortepian akustyczny</a:t>
            </a:r>
            <a:endParaRPr lang="pl-PL" dirty="0"/>
          </a:p>
        </p:txBody>
      </p:sp>
    </p:spTree>
    <p:extLst>
      <p:ext uri="{BB962C8B-B14F-4D97-AF65-F5344CB8AC3E}">
        <p14:creationId xmlns:p14="http://schemas.microsoft.com/office/powerpoint/2010/main" val="553194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95995" y="1706795"/>
            <a:ext cx="8596668" cy="3880773"/>
          </a:xfrm>
        </p:spPr>
        <p:txBody>
          <a:bodyPr>
            <a:normAutofit/>
          </a:bodyPr>
          <a:lstStyle/>
          <a:p>
            <a:pPr marL="0" indent="0" algn="ctr">
              <a:buNone/>
            </a:pPr>
            <a:endParaRPr lang="pl-PL" sz="2400" b="1" dirty="0" smtClean="0"/>
          </a:p>
          <a:p>
            <a:pPr marL="0" indent="0" algn="ctr">
              <a:buNone/>
            </a:pPr>
            <a:endParaRPr lang="pl-PL" sz="2400" b="1" dirty="0"/>
          </a:p>
          <a:p>
            <a:pPr marL="0" indent="0" algn="ctr">
              <a:buNone/>
            </a:pPr>
            <a:endParaRPr lang="pl-PL" sz="2400" b="1" dirty="0"/>
          </a:p>
          <a:p>
            <a:pPr marL="0" indent="0" algn="ctr">
              <a:buNone/>
            </a:pPr>
            <a:r>
              <a:rPr lang="pl-PL" sz="2400" b="1" dirty="0" smtClean="0"/>
              <a:t>Dziękuję za uwagę. </a:t>
            </a:r>
            <a:endParaRPr lang="pl-PL" sz="24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3435561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23987" y="2375193"/>
            <a:ext cx="8596668" cy="3880773"/>
          </a:xfrm>
        </p:spPr>
        <p:txBody>
          <a:bodyPr>
            <a:normAutofit/>
          </a:bodyPr>
          <a:lstStyle/>
          <a:p>
            <a:r>
              <a:rPr lang="pl-PL" sz="2400" b="1" dirty="0" smtClean="0"/>
              <a:t>Beneficjent: Gmina Grodzisk Mazowiecki</a:t>
            </a:r>
          </a:p>
          <a:p>
            <a:r>
              <a:rPr lang="pl-PL" sz="2400" b="1" dirty="0" smtClean="0"/>
              <a:t>Całkowita </a:t>
            </a:r>
            <a:r>
              <a:rPr lang="pl-PL" sz="2400" b="1" dirty="0"/>
              <a:t>wartość projektu: 3 250 556,27 </a:t>
            </a:r>
            <a:r>
              <a:rPr lang="pl-PL" sz="2400" b="1" dirty="0" smtClean="0"/>
              <a:t>PLN</a:t>
            </a:r>
          </a:p>
          <a:p>
            <a:r>
              <a:rPr lang="pl-PL" sz="2400" b="1" dirty="0" smtClean="0"/>
              <a:t>Wartość </a:t>
            </a:r>
            <a:r>
              <a:rPr lang="pl-PL" sz="2400" b="1" dirty="0"/>
              <a:t>dofinansowania: 2 068 956,29 </a:t>
            </a:r>
            <a:r>
              <a:rPr lang="pl-PL" sz="2400" b="1" dirty="0" smtClean="0"/>
              <a:t>PLN</a:t>
            </a:r>
          </a:p>
          <a:p>
            <a:r>
              <a:rPr lang="pl-PL" sz="2400" b="1" dirty="0" smtClean="0"/>
              <a:t>Termin </a:t>
            </a:r>
            <a:r>
              <a:rPr lang="pl-PL" sz="2400" b="1" dirty="0"/>
              <a:t>realizacji projektu: 2017-2019</a:t>
            </a:r>
            <a:endParaRPr lang="pl-PL" sz="2400"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3468360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59635" y="1908663"/>
            <a:ext cx="8378887" cy="3880773"/>
          </a:xfrm>
        </p:spPr>
        <p:txBody>
          <a:bodyPr>
            <a:normAutofit fontScale="92500" lnSpcReduction="20000"/>
          </a:bodyPr>
          <a:lstStyle/>
          <a:p>
            <a:pPr marL="0" indent="0">
              <a:buNone/>
            </a:pPr>
            <a:r>
              <a:rPr lang="pl-PL" dirty="0"/>
              <a:t>W ramach realizacji projektu przewidziano wyszczególnione niżej działania (zakupy w ramach nich).</a:t>
            </a:r>
          </a:p>
          <a:p>
            <a:pPr marL="0" indent="0" algn="just">
              <a:buNone/>
            </a:pPr>
            <a:endParaRPr lang="pl-PL" b="1" dirty="0" smtClean="0"/>
          </a:p>
          <a:p>
            <a:pPr marL="0" indent="0">
              <a:buNone/>
            </a:pPr>
            <a:r>
              <a:rPr lang="pl-PL" sz="2400" b="1" dirty="0" smtClean="0">
                <a:solidFill>
                  <a:schemeClr val="tx1"/>
                </a:solidFill>
              </a:rPr>
              <a:t>1.   PRZESTRZEŃ PRZYJAZNA </a:t>
            </a:r>
            <a:r>
              <a:rPr lang="pl-PL" sz="2400" b="1" dirty="0">
                <a:solidFill>
                  <a:schemeClr val="tx1"/>
                </a:solidFill>
              </a:rPr>
              <a:t>KULTURZE – </a:t>
            </a:r>
            <a:endParaRPr lang="pl-PL" sz="2400" b="1" dirty="0" smtClean="0">
              <a:solidFill>
                <a:schemeClr val="tx1"/>
              </a:solidFill>
            </a:endParaRPr>
          </a:p>
          <a:p>
            <a:pPr marL="0" indent="0">
              <a:buNone/>
            </a:pPr>
            <a:r>
              <a:rPr lang="pl-PL" sz="2400" b="1" dirty="0">
                <a:solidFill>
                  <a:schemeClr val="tx1"/>
                </a:solidFill>
              </a:rPr>
              <a:t> </a:t>
            </a:r>
            <a:r>
              <a:rPr lang="pl-PL" sz="2400" b="1" dirty="0" smtClean="0">
                <a:solidFill>
                  <a:schemeClr val="tx1"/>
                </a:solidFill>
              </a:rPr>
              <a:t>     ADAPTACJA </a:t>
            </a:r>
            <a:r>
              <a:rPr lang="pl-PL" sz="2400" b="1" dirty="0">
                <a:solidFill>
                  <a:schemeClr val="tx1"/>
                </a:solidFill>
              </a:rPr>
              <a:t>GALERII NA DWORCU KOLEJOWYM</a:t>
            </a:r>
            <a:r>
              <a:rPr lang="pl-PL" sz="2400" b="1" dirty="0"/>
              <a:t> </a:t>
            </a:r>
            <a:r>
              <a:rPr lang="pl-PL" sz="2400" b="1" dirty="0" smtClean="0"/>
              <a:t> </a:t>
            </a:r>
            <a:r>
              <a:rPr lang="pl-PL" sz="2400" dirty="0"/>
              <a:t/>
            </a:r>
            <a:br>
              <a:rPr lang="pl-PL" sz="2400" dirty="0"/>
            </a:br>
            <a:endParaRPr lang="pl-PL" sz="2400" dirty="0" smtClean="0"/>
          </a:p>
          <a:p>
            <a:pPr marL="0" indent="0" algn="just">
              <a:buNone/>
            </a:pPr>
            <a:r>
              <a:rPr lang="pl-PL" dirty="0" smtClean="0"/>
              <a:t>Mając </a:t>
            </a:r>
            <a:r>
              <a:rPr lang="pl-PL" dirty="0"/>
              <a:t>na uwadze podniesienie atrakcyjności oferty kulturowej gminy Grodzisk Mazowiecki Ośrodek Kultury rozpoczął realizacje inicjatywy pn. „Przestrzeń Przyjazna Kulturze”. Jej głównym przedmiotowym celem jest zaaranżowanie przestrzeni publicznej dworca kolejowego na stałą wystawę ukazującą historię miasta i regionu, jego związki z koleją i ludnością żydowską</a:t>
            </a:r>
            <a:r>
              <a:rPr lang="pl-PL" dirty="0" smtClean="0"/>
              <a:t>.</a:t>
            </a:r>
          </a:p>
          <a:p>
            <a:pPr marL="0" indent="0" algn="just">
              <a:buNone/>
            </a:pPr>
            <a:r>
              <a:rPr lang="pl-PL" dirty="0" smtClean="0"/>
              <a:t>W ramach projektu wykonano już I etap aranżacji Galerii, </a:t>
            </a:r>
            <a:r>
              <a:rPr lang="pl-PL" dirty="0"/>
              <a:t>d</a:t>
            </a:r>
            <a:r>
              <a:rPr lang="pl-PL" dirty="0" smtClean="0"/>
              <a:t>o zrealizowania został jeszcze II etap. </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3621156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84687" y="1744203"/>
            <a:ext cx="8596668" cy="3880773"/>
          </a:xfrm>
        </p:spPr>
        <p:txBody>
          <a:bodyPr/>
          <a:lstStyle/>
          <a:p>
            <a:r>
              <a:rPr lang="pl-PL" dirty="0" smtClean="0"/>
              <a:t>I Etap aranżacji Galerii na Dworcu PKP zrealizowany.</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88" y="456579"/>
            <a:ext cx="7153466" cy="1287624"/>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601" y="2268401"/>
            <a:ext cx="5927394" cy="3974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7288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243" y="2246145"/>
            <a:ext cx="6572250" cy="3686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rostokąt 4"/>
          <p:cNvSpPr/>
          <p:nvPr/>
        </p:nvSpPr>
        <p:spPr>
          <a:xfrm>
            <a:off x="894606" y="1706795"/>
            <a:ext cx="4247317" cy="369332"/>
          </a:xfrm>
          <a:prstGeom prst="rect">
            <a:avLst/>
          </a:prstGeom>
        </p:spPr>
        <p:txBody>
          <a:bodyPr wrap="none">
            <a:spAutoFit/>
          </a:bodyPr>
          <a:lstStyle/>
          <a:p>
            <a:r>
              <a:rPr lang="pl-PL" dirty="0"/>
              <a:t>I </a:t>
            </a:r>
            <a:r>
              <a:rPr lang="pl-PL" dirty="0" smtClean="0"/>
              <a:t>Etap </a:t>
            </a:r>
            <a:r>
              <a:rPr lang="pl-PL" dirty="0"/>
              <a:t>aranżacji Galerii na Dworcu PKP </a:t>
            </a:r>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1054429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50761" y="1850982"/>
            <a:ext cx="9679647" cy="3880773"/>
          </a:xfrm>
        </p:spPr>
        <p:txBody>
          <a:bodyPr>
            <a:normAutofit fontScale="92500" lnSpcReduction="20000"/>
          </a:bodyPr>
          <a:lstStyle/>
          <a:p>
            <a:pPr marL="0" indent="0">
              <a:buNone/>
            </a:pPr>
            <a:r>
              <a:rPr lang="pl-PL" sz="2600" b="1" dirty="0" smtClean="0"/>
              <a:t>2. ROZWÓJ DZIAŁALNOŚCI WILII RADOGOSZCZ </a:t>
            </a:r>
          </a:p>
          <a:p>
            <a:pPr marL="0" indent="0">
              <a:buNone/>
            </a:pPr>
            <a:endParaRPr lang="pl-PL" sz="2600" b="1" dirty="0" smtClean="0"/>
          </a:p>
          <a:p>
            <a:pPr marL="0" indent="0">
              <a:buNone/>
            </a:pPr>
            <a:r>
              <a:rPr lang="pl-PL" dirty="0" smtClean="0"/>
              <a:t>W ramach </a:t>
            </a:r>
            <a:r>
              <a:rPr lang="pl-PL" dirty="0"/>
              <a:t>niniejszego projektu podjęte zostaną działania związane z zakupem odpowiednich systemów magazynowania. Magazyn zostanie wyposażony w:</a:t>
            </a:r>
          </a:p>
          <a:p>
            <a:r>
              <a:rPr lang="pl-PL" dirty="0"/>
              <a:t>wieszaki na kolekcję tkanin oraz odpowiednie opakowania </a:t>
            </a:r>
            <a:r>
              <a:rPr lang="pl-PL" dirty="0" smtClean="0"/>
              <a:t>zabezpieczające specjalistyczne </a:t>
            </a:r>
            <a:r>
              <a:rPr lang="pl-PL" dirty="0"/>
              <a:t>szafy archiwizacyjne na płaskie obiekty wielkoformatowe (prasa, mapy, grafiki, akwarele)</a:t>
            </a:r>
          </a:p>
          <a:p>
            <a:r>
              <a:rPr lang="pl-PL" dirty="0"/>
              <a:t>mierniki wilgoci.</a:t>
            </a:r>
          </a:p>
          <a:p>
            <a:r>
              <a:rPr lang="pl-PL" dirty="0"/>
              <a:t>pochłaniacze wilgoci</a:t>
            </a:r>
          </a:p>
          <a:p>
            <a:r>
              <a:rPr lang="pl-PL" dirty="0"/>
              <a:t>pojemniki bezkwasowe, odpowiednie materiały do przechowywania prasy, książek i fotografii, przekładki bezkwasowe</a:t>
            </a:r>
            <a:r>
              <a:rPr lang="pl-PL" dirty="0" smtClean="0"/>
              <a:t>.</a:t>
            </a:r>
          </a:p>
          <a:p>
            <a:pPr marL="0" indent="0">
              <a:buNone/>
            </a:pPr>
            <a:r>
              <a:rPr lang="pl-PL" dirty="0" smtClean="0"/>
              <a:t>Ponadto, Projekt przewiduje zakup </a:t>
            </a:r>
            <a:r>
              <a:rPr lang="pl-PL" dirty="0"/>
              <a:t>wyposażenia i sprzętu do prowadzenia zajęć i </a:t>
            </a:r>
            <a:r>
              <a:rPr lang="pl-PL" dirty="0" smtClean="0"/>
              <a:t>warsztatów, np. </a:t>
            </a:r>
            <a:r>
              <a:rPr lang="pl-PL" u="sng" dirty="0" smtClean="0"/>
              <a:t>aparat, kamera, dyktafon, podesty sceniczne, namiot, krzesła, podesty sceniczne, pianino cyfrowe.</a:t>
            </a:r>
            <a:endParaRPr lang="pl-PL" u="sng"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2495458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40011" y="1706795"/>
            <a:ext cx="8596668" cy="3880773"/>
          </a:xfrm>
        </p:spPr>
        <p:txBody>
          <a:bodyPr>
            <a:normAutofit lnSpcReduction="10000"/>
          </a:bodyPr>
          <a:lstStyle/>
          <a:p>
            <a:pPr marL="0" indent="0">
              <a:buNone/>
            </a:pPr>
            <a:r>
              <a:rPr lang="pl-PL" sz="2400" b="1" dirty="0" smtClean="0"/>
              <a:t>3. ROZWÓJ </a:t>
            </a:r>
            <a:r>
              <a:rPr lang="pl-PL" sz="2400" b="1" dirty="0"/>
              <a:t>DZIAŁALNOŚCI OŚRODKA </a:t>
            </a:r>
            <a:r>
              <a:rPr lang="pl-PL" sz="2400" b="1" dirty="0" smtClean="0"/>
              <a:t>KULTURY</a:t>
            </a:r>
          </a:p>
          <a:p>
            <a:pPr marL="0" indent="0">
              <a:buNone/>
            </a:pPr>
            <a:endParaRPr lang="pl-PL" b="1" dirty="0"/>
          </a:p>
          <a:p>
            <a:pPr algn="just"/>
            <a:r>
              <a:rPr lang="pl-PL" dirty="0" smtClean="0"/>
              <a:t>realizacja </a:t>
            </a:r>
            <a:r>
              <a:rPr lang="pl-PL" dirty="0"/>
              <a:t>inicjatywy pn. „Centrum kultury na kółkach” – corocznego cyklu wydarzeń aktywizujących i zachęcających do udziału w kulturze mieszkańców wsi. </a:t>
            </a:r>
            <a:r>
              <a:rPr lang="pl-PL" dirty="0" smtClean="0"/>
              <a:t>Tym celu zakupiona została </a:t>
            </a:r>
            <a:r>
              <a:rPr lang="pl-PL" u="sng" dirty="0" smtClean="0"/>
              <a:t>scena mobilna wraz z nagłośnieniem i oświetleniem.</a:t>
            </a:r>
          </a:p>
          <a:p>
            <a:r>
              <a:rPr lang="pl-PL" dirty="0"/>
              <a:t>W skład samej sceny mobilnej na przyczepie </a:t>
            </a:r>
            <a:r>
              <a:rPr lang="pl-PL" dirty="0" smtClean="0"/>
              <a:t>wchodzą: </a:t>
            </a:r>
            <a:r>
              <a:rPr lang="pl-PL" dirty="0"/>
              <a:t>scena mobilna, skrzydła do mocowania nagłośnienia (2 szt.), schody z poręczami, siatka ochronna tylna, barierki ochronne (30 szt.), siatka ochronna boczna (2 szt.) oraz namiot/reżyserka.</a:t>
            </a:r>
          </a:p>
          <a:p>
            <a:r>
              <a:rPr lang="pl-PL" dirty="0" smtClean="0"/>
              <a:t>Oprócz </a:t>
            </a:r>
            <a:r>
              <a:rPr lang="pl-PL" dirty="0"/>
              <a:t>tego w ramach zadania </a:t>
            </a:r>
            <a:r>
              <a:rPr lang="pl-PL" dirty="0" smtClean="0"/>
              <a:t> zakupiony został </a:t>
            </a:r>
            <a:r>
              <a:rPr lang="pl-PL" u="sng" dirty="0" smtClean="0"/>
              <a:t>ekran </a:t>
            </a:r>
            <a:r>
              <a:rPr lang="pl-PL" u="sng" dirty="0"/>
              <a:t>i </a:t>
            </a:r>
            <a:r>
              <a:rPr lang="pl-PL" u="sng" dirty="0" smtClean="0"/>
              <a:t>rzutnik </a:t>
            </a:r>
            <a:r>
              <a:rPr lang="pl-PL" u="sng" dirty="0"/>
              <a:t>do projekcji </a:t>
            </a:r>
            <a:r>
              <a:rPr lang="pl-PL" u="sng" dirty="0" smtClean="0"/>
              <a:t>tylnej</a:t>
            </a:r>
            <a:r>
              <a:rPr lang="pl-PL" dirty="0" smtClean="0"/>
              <a:t>. Zakup </a:t>
            </a:r>
            <a:r>
              <a:rPr lang="pl-PL" dirty="0"/>
              <a:t>sprzętu </a:t>
            </a:r>
            <a:r>
              <a:rPr lang="pl-PL" dirty="0" smtClean="0"/>
              <a:t>umożliwi </a:t>
            </a:r>
            <a:r>
              <a:rPr lang="pl-PL" dirty="0"/>
              <a:t>wykonanie scenografii wydarzeń artystycznych</a:t>
            </a:r>
          </a:p>
          <a:p>
            <a:pPr algn="just"/>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spTree>
    <p:extLst>
      <p:ext uri="{BB962C8B-B14F-4D97-AF65-F5344CB8AC3E}">
        <p14:creationId xmlns:p14="http://schemas.microsoft.com/office/powerpoint/2010/main" val="1793241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894115"/>
            <a:ext cx="8596668" cy="4147248"/>
          </a:xfrm>
        </p:spPr>
        <p:txBody>
          <a:bodyPr/>
          <a:lstStyle/>
          <a:p>
            <a:pPr marL="0" indent="0">
              <a:buNone/>
            </a:pPr>
            <a:r>
              <a:rPr lang="pl-PL" dirty="0" smtClean="0"/>
              <a:t>Scena mobilna</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5" y="419171"/>
            <a:ext cx="7153466" cy="1287624"/>
          </a:xfrm>
          <a:prstGeom prst="rect">
            <a:avLst/>
          </a:prstGeom>
        </p:spPr>
      </p:pic>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870" y="2411692"/>
            <a:ext cx="6199236" cy="3503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4791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221</TotalTime>
  <Words>470</Words>
  <Application>Microsoft Office PowerPoint</Application>
  <PresentationFormat>Panoramiczny</PresentationFormat>
  <Paragraphs>55</Paragraphs>
  <Slides>21</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21</vt:i4>
      </vt:variant>
    </vt:vector>
  </HeadingPairs>
  <TitlesOfParts>
    <vt:vector size="25" baseType="lpstr">
      <vt:lpstr>Arial</vt:lpstr>
      <vt:lpstr>Trebuchet MS</vt:lpstr>
      <vt:lpstr>Wingdings 3</vt:lpstr>
      <vt:lpstr>Faseta</vt:lpstr>
      <vt:lpstr>         „Pociąg do kultury. Europejska strefa kulturalno-edukacyjna  w Grodzisku Mazowieckim”  Projekt współfinansowany ze środków POIŚ 2014-2020, Oś priorytetowa VIII,  Działanie 8.1. – „Ochrona dziedzictwa kulturowego i rozwój zasobów kultury  Programu Operacyjnego Infrastruktura i Środowisko 2014-2020.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Magdalena Okrasa</dc:creator>
  <cp:lastModifiedBy>Magdalena Okrasa</cp:lastModifiedBy>
  <cp:revision>35</cp:revision>
  <dcterms:created xsi:type="dcterms:W3CDTF">2018-09-14T11:19:29Z</dcterms:created>
  <dcterms:modified xsi:type="dcterms:W3CDTF">2018-12-21T13:33:02Z</dcterms:modified>
</cp:coreProperties>
</file>